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handoutMasterIdLst>
    <p:handoutMasterId r:id="rId24"/>
  </p:handoutMasterIdLst>
  <p:sldIdLst>
    <p:sldId id="274" r:id="rId2"/>
    <p:sldId id="275" r:id="rId3"/>
    <p:sldId id="266" r:id="rId4"/>
    <p:sldId id="257" r:id="rId5"/>
    <p:sldId id="276" r:id="rId6"/>
    <p:sldId id="277" r:id="rId7"/>
    <p:sldId id="264" r:id="rId8"/>
    <p:sldId id="267" r:id="rId9"/>
    <p:sldId id="268" r:id="rId10"/>
    <p:sldId id="262" r:id="rId11"/>
    <p:sldId id="261" r:id="rId12"/>
    <p:sldId id="271" r:id="rId13"/>
    <p:sldId id="256" r:id="rId14"/>
    <p:sldId id="270" r:id="rId15"/>
    <p:sldId id="258" r:id="rId16"/>
    <p:sldId id="272" r:id="rId17"/>
    <p:sldId id="259" r:id="rId18"/>
    <p:sldId id="273" r:id="rId19"/>
    <p:sldId id="260" r:id="rId20"/>
    <p:sldId id="263" r:id="rId21"/>
    <p:sldId id="269" r:id="rId2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p:scale>
          <a:sx n="33" d="100"/>
          <a:sy n="33" d="100"/>
        </p:scale>
        <p:origin x="112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D3805D-B1CF-44C2-9C5E-C2DC0221FBC1}" type="datetimeFigureOut">
              <a:rPr lang="en-US" smtClean="0"/>
              <a:t>6/19/2017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5EA6E-CFBE-450F-A1FD-7ED8C867B800}" type="slidenum">
              <a:rPr lang="en-US" smtClean="0"/>
              <a:t>‹#›</a:t>
            </a:fld>
            <a:endParaRPr lang="en-US"/>
          </a:p>
        </p:txBody>
      </p:sp>
    </p:spTree>
    <p:extLst>
      <p:ext uri="{BB962C8B-B14F-4D97-AF65-F5344CB8AC3E}">
        <p14:creationId xmlns:p14="http://schemas.microsoft.com/office/powerpoint/2010/main" val="484344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9B7A6-F17E-49EC-BE52-14E076DA5227}" type="datetimeFigureOut">
              <a:rPr lang="en-US" smtClean="0"/>
              <a:t>6/19/2017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63412-70A4-4035-A3DB-3A050BC5DA06}" type="slidenum">
              <a:rPr lang="en-US" smtClean="0"/>
              <a:t>‹#›</a:t>
            </a:fld>
            <a:endParaRPr lang="en-US"/>
          </a:p>
        </p:txBody>
      </p:sp>
    </p:spTree>
    <p:extLst>
      <p:ext uri="{BB962C8B-B14F-4D97-AF65-F5344CB8AC3E}">
        <p14:creationId xmlns:p14="http://schemas.microsoft.com/office/powerpoint/2010/main" val="7814208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F9237-1BE2-490B-B481-AE3824616ECD}"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76974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FA6C1-D1A7-4FDA-A231-1D348E59DCA9}"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36801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970BFF-F24C-40BF-8D06-920C8953044C}"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81038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A5146-466C-4B28-A038-5673D8623BF2}"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69815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160330-3966-4412-B999-0BB891B063ED}" type="datetime1">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0207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707194-4132-43E3-AC99-4261198D42B6}"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1428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915A3-70F8-4EDA-9C82-E9C0D36F13FB}" type="datetime1">
              <a:rPr lang="en-US" smtClean="0"/>
              <a:t>6/19/2017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884024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7094BA-A9C0-45F0-A099-B7F1115BA10F}" type="datetime1">
              <a:rPr lang="en-US" smtClean="0"/>
              <a:t>6/19/2017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70169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D749-7A63-4B2A-A797-A0BF6A01E4AC}" type="datetime1">
              <a:rPr lang="en-US" smtClean="0"/>
              <a:t>6/19/2017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195077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BC88FBB9-C7E4-4E79-B113-54E854C95A5A}"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56355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04DB2951-4166-4D3F-87D8-F4E5B5D06542}" type="datetime1">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48344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844017CA-56A3-4615-947B-78C6C2F7F553}" type="datetime1">
              <a:rPr lang="en-US" smtClean="0"/>
              <a:t>6/19/2017</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C53AE6AD-9C54-4986-B515-290FD778A662}" type="slidenum">
              <a:rPr lang="en-US" smtClean="0"/>
              <a:t>‹#›</a:t>
            </a:fld>
            <a:endParaRPr lang="en-US"/>
          </a:p>
        </p:txBody>
      </p:sp>
    </p:spTree>
    <p:extLst>
      <p:ext uri="{BB962C8B-B14F-4D97-AF65-F5344CB8AC3E}">
        <p14:creationId xmlns:p14="http://schemas.microsoft.com/office/powerpoint/2010/main" val="22130633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TORRESFTW06@GMAI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37.png"/><Relationship Id="rId5" Type="http://schemas.openxmlformats.org/officeDocument/2006/relationships/image" Target="../media/image44.png"/><Relationship Id="rId10" Type="http://schemas.openxmlformats.org/officeDocument/2006/relationships/image" Target="../media/image36.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1333" y="10865096"/>
            <a:ext cx="25585312" cy="6001643"/>
          </a:xfrm>
          <a:prstGeom prst="rect">
            <a:avLst/>
          </a:prstGeom>
          <a:no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The University Connection Technology Web</a:t>
            </a:r>
          </a:p>
          <a:p>
            <a:pPr algn="ctr"/>
            <a:endParaRPr lang="en-US" sz="9600" dirty="0">
              <a:ln w="0"/>
              <a:effectLst>
                <a:outerShdw blurRad="38100" dist="19050" dir="2700000" algn="tl" rotWithShape="0">
                  <a:schemeClr val="dk1">
                    <a:alpha val="40000"/>
                  </a:schemeClr>
                </a:outerShdw>
              </a:effectLst>
            </a:endParaRPr>
          </a:p>
          <a:p>
            <a:pPr algn="ctr"/>
            <a:r>
              <a:rPr lang="en-US" sz="9600" dirty="0">
                <a:ln w="0"/>
                <a:effectLst>
                  <a:outerShdw blurRad="38100" dist="19050" dir="2700000" algn="tl" rotWithShape="0">
                    <a:schemeClr val="dk1">
                      <a:alpha val="40000"/>
                    </a:schemeClr>
                  </a:outerShdw>
                </a:effectLst>
              </a:rPr>
              <a:t>UCTechWeb.com</a:t>
            </a:r>
          </a:p>
          <a:p>
            <a:pPr algn="ct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6" name="Slide Number Placeholder 5"/>
          <p:cNvSpPr>
            <a:spLocks noGrp="1"/>
          </p:cNvSpPr>
          <p:nvPr>
            <p:ph type="sldNum" sz="quarter" idx="12"/>
          </p:nvPr>
        </p:nvSpPr>
        <p:spPr/>
        <p:txBody>
          <a:bodyPr/>
          <a:lstStyle/>
          <a:p>
            <a:fld id="{C53AE6AD-9C54-4986-B515-290FD778A662}" type="slidenum">
              <a:rPr lang="en-US" smtClean="0"/>
              <a:t>1</a:t>
            </a:fld>
            <a:endParaRPr lang="en-US"/>
          </a:p>
        </p:txBody>
      </p:sp>
    </p:spTree>
    <p:extLst>
      <p:ext uri="{BB962C8B-B14F-4D97-AF65-F5344CB8AC3E}">
        <p14:creationId xmlns:p14="http://schemas.microsoft.com/office/powerpoint/2010/main" val="44151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90945" y="2992695"/>
            <a:ext cx="27281806" cy="22887300"/>
            <a:chOff x="12192000" y="11311164"/>
            <a:chExt cx="12405541" cy="10407278"/>
          </a:xfrm>
        </p:grpSpPr>
        <p:cxnSp>
          <p:nvCxnSpPr>
            <p:cNvPr id="16" name="Straight Connector 15"/>
            <p:cNvCxnSpPr>
              <a:cxnSpLocks/>
            </p:cNvCxnSpPr>
            <p:nvPr/>
          </p:nvCxnSpPr>
          <p:spPr>
            <a:xfrm>
              <a:off x="12192000" y="11311164"/>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12874159" y="12727046"/>
              <a:ext cx="10795216" cy="4678454"/>
            </a:xfrm>
            <a:prstGeom prst="rect">
              <a:avLst/>
            </a:prstGeom>
          </p:spPr>
        </p:pic>
        <p:sp>
          <p:nvSpPr>
            <p:cNvPr id="4" name="TextBox 3"/>
            <p:cNvSpPr txBox="1"/>
            <p:nvPr/>
          </p:nvSpPr>
          <p:spPr>
            <a:xfrm>
              <a:off x="13056289" y="17886999"/>
              <a:ext cx="11541252" cy="713753"/>
            </a:xfrm>
            <a:prstGeom prst="rect">
              <a:avLst/>
            </a:prstGeom>
            <a:noFill/>
          </p:spPr>
          <p:txBody>
            <a:bodyPr wrap="square" rtlCol="0">
              <a:spAutoFit/>
            </a:bodyPr>
            <a:lstStyle/>
            <a:p>
              <a:r>
                <a:rPr lang="en-US" sz="3200" dirty="0"/>
                <a:t>SOME PEOPLE WON’T WANT TO POST THEIR IDEA DIRECTLY WITHOUT SIGNED DOCUMENTATION. IF THAT’S THE CASE </a:t>
              </a:r>
            </a:p>
            <a:p>
              <a:r>
                <a:rPr lang="en-US" sz="3200" dirty="0"/>
                <a:t>IT CAN BE GENERIC. AND ONLY SAY CONTACT IF INTERESTED.  Would like to charge a small fee (10$ or so to post something like this</a:t>
              </a:r>
            </a:p>
            <a:p>
              <a:r>
                <a:rPr lang="en-US" sz="3200" dirty="0"/>
                <a:t>Or we can think of a better way to make it legit so no scams happen.</a:t>
              </a:r>
            </a:p>
          </p:txBody>
        </p:sp>
        <p:pic>
          <p:nvPicPr>
            <p:cNvPr id="8" name="Picture 7"/>
            <p:cNvPicPr>
              <a:picLocks noChangeAspect="1"/>
            </p:cNvPicPr>
            <p:nvPr/>
          </p:nvPicPr>
          <p:blipFill>
            <a:blip r:embed="rId3"/>
            <a:stretch>
              <a:fillRect/>
            </a:stretch>
          </p:blipFill>
          <p:spPr>
            <a:xfrm>
              <a:off x="12889971" y="19304069"/>
              <a:ext cx="10779404" cy="972870"/>
            </a:xfrm>
            <a:prstGeom prst="rect">
              <a:avLst/>
            </a:prstGeom>
          </p:spPr>
        </p:pic>
        <p:sp>
          <p:nvSpPr>
            <p:cNvPr id="9" name="TextBox 8"/>
            <p:cNvSpPr txBox="1"/>
            <p:nvPr/>
          </p:nvSpPr>
          <p:spPr>
            <a:xfrm>
              <a:off x="12889971" y="20276939"/>
              <a:ext cx="10255779" cy="1441503"/>
            </a:xfrm>
            <a:prstGeom prst="rect">
              <a:avLst/>
            </a:prstGeom>
            <a:noFill/>
          </p:spPr>
          <p:txBody>
            <a:bodyPr wrap="square" rtlCol="0">
              <a:spAutoFit/>
            </a:bodyPr>
            <a:lstStyle/>
            <a:p>
              <a:r>
                <a:rPr lang="en-US" sz="4000" dirty="0"/>
                <a:t>CONTACT: </a:t>
              </a:r>
              <a:r>
                <a:rPr lang="en-US" sz="4000" dirty="0">
                  <a:hlinkClick r:id="rId4"/>
                </a:rPr>
                <a:t>TORRESFTW06@GMAIL.COM</a:t>
              </a:r>
              <a:endParaRPr lang="en-US" sz="4000" dirty="0"/>
            </a:p>
            <a:p>
              <a:r>
                <a:rPr lang="en-US" sz="4000" dirty="0"/>
                <a:t>NAME: BRANDON</a:t>
              </a:r>
            </a:p>
            <a:p>
              <a:endParaRPr lang="en-US" sz="4000" dirty="0"/>
            </a:p>
            <a:p>
              <a:r>
                <a:rPr lang="en-US" sz="4000" dirty="0"/>
                <a:t>JOB: WILL GO OVER AFTER CONVERSATION AND SIGNED DOCUMENTION STATING THAT THE IDEA CANNOT BE STOLEN</a:t>
              </a:r>
            </a:p>
          </p:txBody>
        </p:sp>
      </p:grpSp>
      <p:cxnSp>
        <p:nvCxnSpPr>
          <p:cNvPr id="5" name="Straight Connector 4"/>
          <p:cNvCxnSpPr>
            <a:cxnSpLocks/>
          </p:cNvCxnSpPr>
          <p:nvPr/>
        </p:nvCxnSpPr>
        <p:spPr>
          <a:xfrm>
            <a:off x="0" y="16395133"/>
            <a:ext cx="365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8494" y="4237883"/>
            <a:ext cx="6722629" cy="923330"/>
          </a:xfrm>
          <a:prstGeom prst="rect">
            <a:avLst/>
          </a:prstGeom>
        </p:spPr>
        <p:txBody>
          <a:bodyPr wrap="square">
            <a:spAutoFit/>
          </a:bodyPr>
          <a:lstStyle/>
          <a:p>
            <a:r>
              <a:rPr lang="en-US" sz="5400" b="1" dirty="0">
                <a:solidFill>
                  <a:srgbClr val="FF0000"/>
                </a:solidFill>
              </a:rPr>
              <a:t>Q</a:t>
            </a:r>
            <a:r>
              <a:rPr lang="en-US" sz="5400" b="1" dirty="0"/>
              <a:t>uick Job Attachment</a:t>
            </a:r>
          </a:p>
        </p:txBody>
      </p:sp>
      <p:sp>
        <p:nvSpPr>
          <p:cNvPr id="23" name="Rectangle: Rounded Corners 22"/>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0" name="Rectangle: Rounded Corners 29"/>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2" name="Rectangle: Rounded Corners 31"/>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3" name="Picture 32"/>
          <p:cNvPicPr>
            <a:picLocks noChangeAspect="1"/>
          </p:cNvPicPr>
          <p:nvPr/>
        </p:nvPicPr>
        <p:blipFill>
          <a:blip r:embed="rId5"/>
          <a:stretch>
            <a:fillRect/>
          </a:stretch>
        </p:blipFill>
        <p:spPr>
          <a:xfrm>
            <a:off x="16475827" y="121203"/>
            <a:ext cx="1181100" cy="1171575"/>
          </a:xfrm>
          <a:prstGeom prst="rect">
            <a:avLst/>
          </a:prstGeom>
        </p:spPr>
      </p:pic>
      <p:pic>
        <p:nvPicPr>
          <p:cNvPr id="34" name="Picture 33"/>
          <p:cNvPicPr>
            <a:picLocks noChangeAspect="1"/>
          </p:cNvPicPr>
          <p:nvPr/>
        </p:nvPicPr>
        <p:blipFill>
          <a:blip r:embed="rId6"/>
          <a:stretch>
            <a:fillRect/>
          </a:stretch>
        </p:blipFill>
        <p:spPr>
          <a:xfrm>
            <a:off x="9071949" y="119440"/>
            <a:ext cx="7114870" cy="1052512"/>
          </a:xfrm>
          <a:prstGeom prst="rect">
            <a:avLst/>
          </a:prstGeom>
        </p:spPr>
      </p:pic>
      <p:sp>
        <p:nvSpPr>
          <p:cNvPr id="35" name="TextBox 34"/>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6" name="Isosceles Triangle 35"/>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8" name="Rectangle: Rounded Corners 37"/>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9" name="Rectangle: Rounded Corners 38"/>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0" name="Rectangle: Rounded Corners 39"/>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6" name="Slide Number Placeholder 5"/>
          <p:cNvSpPr>
            <a:spLocks noGrp="1"/>
          </p:cNvSpPr>
          <p:nvPr>
            <p:ph type="sldNum" sz="quarter" idx="12"/>
          </p:nvPr>
        </p:nvSpPr>
        <p:spPr/>
        <p:txBody>
          <a:bodyPr/>
          <a:lstStyle/>
          <a:p>
            <a:fld id="{C53AE6AD-9C54-4986-B515-290FD778A662}" type="slidenum">
              <a:rPr lang="en-US" smtClean="0"/>
              <a:t>10</a:t>
            </a:fld>
            <a:endParaRPr lang="en-US"/>
          </a:p>
        </p:txBody>
      </p:sp>
    </p:spTree>
    <p:extLst>
      <p:ext uri="{BB962C8B-B14F-4D97-AF65-F5344CB8AC3E}">
        <p14:creationId xmlns:p14="http://schemas.microsoft.com/office/powerpoint/2010/main" val="4026365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656522722"/>
              </p:ext>
            </p:extLst>
          </p:nvPr>
        </p:nvGraphicFramePr>
        <p:xfrm>
          <a:off x="491265" y="7490031"/>
          <a:ext cx="34229040" cy="15453360"/>
        </p:xfrm>
        <a:graphic>
          <a:graphicData uri="http://schemas.openxmlformats.org/drawingml/2006/table">
            <a:tbl>
              <a:tblPr firstRow="1" bandRow="1">
                <a:tableStyleId>{073A0DAA-6AF3-43AB-8588-CEC1D06C72B9}</a:tableStyleId>
              </a:tblPr>
              <a:tblGrid>
                <a:gridCol w="6504432">
                  <a:extLst>
                    <a:ext uri="{9D8B030D-6E8A-4147-A177-3AD203B41FA5}">
                      <a16:colId xmlns:a16="http://schemas.microsoft.com/office/drawing/2014/main" val="924042568"/>
                    </a:ext>
                  </a:extLst>
                </a:gridCol>
                <a:gridCol w="6931152">
                  <a:extLst>
                    <a:ext uri="{9D8B030D-6E8A-4147-A177-3AD203B41FA5}">
                      <a16:colId xmlns:a16="http://schemas.microsoft.com/office/drawing/2014/main" val="553739950"/>
                    </a:ext>
                  </a:extLst>
                </a:gridCol>
                <a:gridCol w="6931152">
                  <a:extLst>
                    <a:ext uri="{9D8B030D-6E8A-4147-A177-3AD203B41FA5}">
                      <a16:colId xmlns:a16="http://schemas.microsoft.com/office/drawing/2014/main" val="2772814672"/>
                    </a:ext>
                  </a:extLst>
                </a:gridCol>
                <a:gridCol w="11505559">
                  <a:extLst>
                    <a:ext uri="{9D8B030D-6E8A-4147-A177-3AD203B41FA5}">
                      <a16:colId xmlns:a16="http://schemas.microsoft.com/office/drawing/2014/main" val="2533977632"/>
                    </a:ext>
                  </a:extLst>
                </a:gridCol>
                <a:gridCol w="2356745">
                  <a:extLst>
                    <a:ext uri="{9D8B030D-6E8A-4147-A177-3AD203B41FA5}">
                      <a16:colId xmlns:a16="http://schemas.microsoft.com/office/drawing/2014/main" val="1609769663"/>
                    </a:ext>
                  </a:extLst>
                </a:gridCol>
              </a:tblGrid>
              <a:tr h="1158321">
                <a:tc>
                  <a:txBody>
                    <a:bodyPr/>
                    <a:lstStyle/>
                    <a:p>
                      <a:r>
                        <a:rPr lang="en-US" dirty="0"/>
                        <a:t>COMPANY</a:t>
                      </a:r>
                    </a:p>
                  </a:txBody>
                  <a:tcPr/>
                </a:tc>
                <a:tc>
                  <a:txBody>
                    <a:bodyPr/>
                    <a:lstStyle/>
                    <a:p>
                      <a:r>
                        <a:rPr lang="en-US" dirty="0"/>
                        <a:t>TITLE</a:t>
                      </a:r>
                    </a:p>
                  </a:txBody>
                  <a:tcPr/>
                </a:tc>
                <a:tc>
                  <a:txBody>
                    <a:bodyPr/>
                    <a:lstStyle/>
                    <a:p>
                      <a:r>
                        <a:rPr lang="en-US" dirty="0"/>
                        <a:t>Location</a:t>
                      </a:r>
                    </a:p>
                  </a:txBody>
                  <a:tcPr/>
                </a:tc>
                <a:tc>
                  <a:txBody>
                    <a:bodyPr/>
                    <a:lstStyle/>
                    <a:p>
                      <a:r>
                        <a:rPr lang="en-US" dirty="0"/>
                        <a:t>DATE</a:t>
                      </a:r>
                    </a:p>
                  </a:txBody>
                  <a:tcPr/>
                </a:tc>
                <a:tc>
                  <a:txBody>
                    <a:bodyPr/>
                    <a:lstStyle/>
                    <a:p>
                      <a:r>
                        <a:rPr lang="en-US" dirty="0"/>
                        <a:t>FILE</a:t>
                      </a:r>
                    </a:p>
                  </a:txBody>
                  <a:tcPr/>
                </a:tc>
                <a:extLst>
                  <a:ext uri="{0D108BD9-81ED-4DB2-BD59-A6C34878D82A}">
                    <a16:rowId xmlns:a16="http://schemas.microsoft.com/office/drawing/2014/main" val="3090787695"/>
                  </a:ext>
                </a:extLst>
              </a:tr>
              <a:tr h="1158321">
                <a:tc>
                  <a:txBody>
                    <a:bodyPr/>
                    <a:lstStyle/>
                    <a:p>
                      <a:r>
                        <a:rPr lang="en-US" dirty="0"/>
                        <a:t>Boeing</a:t>
                      </a:r>
                    </a:p>
                  </a:txBody>
                  <a:tcPr/>
                </a:tc>
                <a:tc>
                  <a:txBody>
                    <a:bodyPr/>
                    <a:lstStyle/>
                    <a:p>
                      <a:r>
                        <a:rPr lang="en-US" dirty="0"/>
                        <a:t>Design Engineer</a:t>
                      </a:r>
                    </a:p>
                  </a:txBody>
                  <a:tcPr/>
                </a:tc>
                <a:tc>
                  <a:txBody>
                    <a:bodyPr/>
                    <a:lstStyle/>
                    <a:p>
                      <a:r>
                        <a:rPr lang="en-US" dirty="0"/>
                        <a:t>Saint Louis MO</a:t>
                      </a:r>
                    </a:p>
                  </a:txBody>
                  <a:tcPr/>
                </a:tc>
                <a:tc>
                  <a:txBody>
                    <a:bodyPr/>
                    <a:lstStyle/>
                    <a:p>
                      <a:r>
                        <a:rPr lang="en-US" dirty="0"/>
                        <a:t>05/22/2017</a:t>
                      </a:r>
                    </a:p>
                  </a:txBody>
                  <a:tcPr/>
                </a:tc>
                <a:tc>
                  <a:txBody>
                    <a:bodyPr/>
                    <a:lstStyle/>
                    <a:p>
                      <a:endParaRPr lang="en-US" dirty="0"/>
                    </a:p>
                  </a:txBody>
                  <a:tcPr/>
                </a:tc>
                <a:extLst>
                  <a:ext uri="{0D108BD9-81ED-4DB2-BD59-A6C34878D82A}">
                    <a16:rowId xmlns:a16="http://schemas.microsoft.com/office/drawing/2014/main" val="1864968820"/>
                  </a:ext>
                </a:extLst>
              </a:tr>
              <a:tr h="1158321">
                <a:tc>
                  <a:txBody>
                    <a:bodyPr/>
                    <a:lstStyle/>
                    <a:p>
                      <a:r>
                        <a:rPr lang="en-US" dirty="0"/>
                        <a:t>Universe Corp</a:t>
                      </a:r>
                    </a:p>
                  </a:txBody>
                  <a:tcPr/>
                </a:tc>
                <a:tc>
                  <a:txBody>
                    <a:bodyPr/>
                    <a:lstStyle/>
                    <a:p>
                      <a:r>
                        <a:rPr lang="en-US" dirty="0"/>
                        <a:t>Modeler</a:t>
                      </a:r>
                    </a:p>
                  </a:txBody>
                  <a:tcPr/>
                </a:tc>
                <a:tc>
                  <a:txBody>
                    <a:bodyPr/>
                    <a:lstStyle/>
                    <a:p>
                      <a:r>
                        <a:rPr lang="en-US" dirty="0"/>
                        <a:t>Bridgeton MO</a:t>
                      </a:r>
                    </a:p>
                  </a:txBody>
                  <a:tcPr/>
                </a:tc>
                <a:tc>
                  <a:txBody>
                    <a:bodyPr/>
                    <a:lstStyle/>
                    <a:p>
                      <a:r>
                        <a:rPr lang="en-US" dirty="0"/>
                        <a:t>05/13/2017</a:t>
                      </a:r>
                    </a:p>
                  </a:txBody>
                  <a:tcPr/>
                </a:tc>
                <a:tc>
                  <a:txBody>
                    <a:bodyPr/>
                    <a:lstStyle/>
                    <a:p>
                      <a:endParaRPr lang="en-US" dirty="0"/>
                    </a:p>
                  </a:txBody>
                  <a:tcPr/>
                </a:tc>
                <a:extLst>
                  <a:ext uri="{0D108BD9-81ED-4DB2-BD59-A6C34878D82A}">
                    <a16:rowId xmlns:a16="http://schemas.microsoft.com/office/drawing/2014/main" val="687717181"/>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3203027"/>
                  </a:ext>
                </a:extLst>
              </a:tr>
              <a:tr h="97256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008967"/>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76913403"/>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91739158"/>
                  </a:ext>
                </a:extLst>
              </a:tr>
              <a:tr h="87533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45454539"/>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9854315"/>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9931685"/>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5442850"/>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99005567"/>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27040761"/>
                  </a:ext>
                </a:extLst>
              </a:tr>
            </a:tbl>
          </a:graphicData>
        </a:graphic>
      </p:graphicFrame>
      <p:sp>
        <p:nvSpPr>
          <p:cNvPr id="11" name="TextBox 10"/>
          <p:cNvSpPr txBox="1"/>
          <p:nvPr/>
        </p:nvSpPr>
        <p:spPr>
          <a:xfrm>
            <a:off x="13783628" y="6056429"/>
            <a:ext cx="8477250" cy="1107996"/>
          </a:xfrm>
          <a:prstGeom prst="rect">
            <a:avLst/>
          </a:prstGeom>
          <a:noFill/>
        </p:spPr>
        <p:txBody>
          <a:bodyPr wrap="square" rtlCol="0">
            <a:spAutoFit/>
          </a:bodyPr>
          <a:lstStyle/>
          <a:p>
            <a:r>
              <a:rPr lang="en-US" sz="6600" b="1" dirty="0"/>
              <a:t>Job Opportunities</a:t>
            </a:r>
          </a:p>
        </p:txBody>
      </p:sp>
      <p:cxnSp>
        <p:nvCxnSpPr>
          <p:cNvPr id="16" name="Straight Connector 15"/>
          <p:cNvCxnSpPr>
            <a:cxnSpLocks/>
          </p:cNvCxnSpPr>
          <p:nvPr/>
        </p:nvCxnSpPr>
        <p:spPr>
          <a:xfrm>
            <a:off x="-51448" y="23594604"/>
            <a:ext cx="36627448"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33099489" y="9930266"/>
            <a:ext cx="857024" cy="1096992"/>
          </a:xfrm>
          <a:prstGeom prst="rect">
            <a:avLst/>
          </a:prstGeom>
        </p:spPr>
      </p:pic>
      <p:pic>
        <p:nvPicPr>
          <p:cNvPr id="30" name="Picture 29"/>
          <p:cNvPicPr>
            <a:picLocks noChangeAspect="1"/>
          </p:cNvPicPr>
          <p:nvPr/>
        </p:nvPicPr>
        <p:blipFill>
          <a:blip r:embed="rId2"/>
          <a:stretch>
            <a:fillRect/>
          </a:stretch>
        </p:blipFill>
        <p:spPr>
          <a:xfrm>
            <a:off x="33099489" y="8730557"/>
            <a:ext cx="857024" cy="1096992"/>
          </a:xfrm>
          <a:prstGeom prst="rect">
            <a:avLst/>
          </a:prstGeom>
        </p:spPr>
      </p:pic>
      <p:sp>
        <p:nvSpPr>
          <p:cNvPr id="19" name="Rectangle: Rounded Corners 18"/>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3" name="Rectangle: Rounded Corners 22"/>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2" name="Rectangle: Rounded Corners 31"/>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3" name="Picture 32"/>
          <p:cNvPicPr>
            <a:picLocks noChangeAspect="1"/>
          </p:cNvPicPr>
          <p:nvPr/>
        </p:nvPicPr>
        <p:blipFill>
          <a:blip r:embed="rId3"/>
          <a:stretch>
            <a:fillRect/>
          </a:stretch>
        </p:blipFill>
        <p:spPr>
          <a:xfrm>
            <a:off x="16475827" y="121203"/>
            <a:ext cx="1181100" cy="1171575"/>
          </a:xfrm>
          <a:prstGeom prst="rect">
            <a:avLst/>
          </a:prstGeom>
        </p:spPr>
      </p:pic>
      <p:pic>
        <p:nvPicPr>
          <p:cNvPr id="34" name="Picture 33"/>
          <p:cNvPicPr>
            <a:picLocks noChangeAspect="1"/>
          </p:cNvPicPr>
          <p:nvPr/>
        </p:nvPicPr>
        <p:blipFill>
          <a:blip r:embed="rId4"/>
          <a:stretch>
            <a:fillRect/>
          </a:stretch>
        </p:blipFill>
        <p:spPr>
          <a:xfrm>
            <a:off x="9071949" y="119440"/>
            <a:ext cx="7114870" cy="1052512"/>
          </a:xfrm>
          <a:prstGeom prst="rect">
            <a:avLst/>
          </a:prstGeom>
        </p:spPr>
      </p:pic>
      <p:sp>
        <p:nvSpPr>
          <p:cNvPr id="35" name="TextBox 34"/>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6" name="Isosceles Triangle 35"/>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8" name="Rectangle: Rounded Corners 37"/>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9" name="Rectangle: Rounded Corners 38"/>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0" name="Rectangle: Rounded Corners 39"/>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11</a:t>
            </a:fld>
            <a:endParaRPr lang="en-US"/>
          </a:p>
        </p:txBody>
      </p:sp>
    </p:spTree>
    <p:extLst>
      <p:ext uri="{BB962C8B-B14F-4D97-AF65-F5344CB8AC3E}">
        <p14:creationId xmlns:p14="http://schemas.microsoft.com/office/powerpoint/2010/main" val="264815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2827" y="2372185"/>
            <a:ext cx="21024311" cy="13957959"/>
          </a:xfrm>
          <a:prstGeom prst="rect">
            <a:avLst/>
          </a:prstGeom>
        </p:spPr>
      </p:pic>
      <p:pic>
        <p:nvPicPr>
          <p:cNvPr id="5" name="Picture 4"/>
          <p:cNvPicPr>
            <a:picLocks noChangeAspect="1"/>
          </p:cNvPicPr>
          <p:nvPr/>
        </p:nvPicPr>
        <p:blipFill>
          <a:blip r:embed="rId3"/>
          <a:stretch>
            <a:fillRect/>
          </a:stretch>
        </p:blipFill>
        <p:spPr>
          <a:xfrm>
            <a:off x="8225353" y="15609534"/>
            <a:ext cx="21024311" cy="15786255"/>
          </a:xfrm>
          <a:prstGeom prst="rect">
            <a:avLst/>
          </a:prstGeom>
        </p:spPr>
      </p:pic>
      <p:sp>
        <p:nvSpPr>
          <p:cNvPr id="6" name="TextBox 5"/>
          <p:cNvSpPr txBox="1"/>
          <p:nvPr/>
        </p:nvSpPr>
        <p:spPr>
          <a:xfrm>
            <a:off x="1290011" y="1787410"/>
            <a:ext cx="6431280" cy="584775"/>
          </a:xfrm>
          <a:prstGeom prst="rect">
            <a:avLst/>
          </a:prstGeom>
          <a:noFill/>
        </p:spPr>
        <p:txBody>
          <a:bodyPr wrap="square" rtlCol="0">
            <a:spAutoFit/>
          </a:bodyPr>
          <a:lstStyle/>
          <a:p>
            <a:r>
              <a:rPr lang="en-US" sz="3200" dirty="0"/>
              <a:t>ATTACHED JOB OPPORTUNITY FILE</a:t>
            </a:r>
          </a:p>
        </p:txBody>
      </p:sp>
      <p:sp>
        <p:nvSpPr>
          <p:cNvPr id="7" name="Rectangle: Rounded Corners 6"/>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9" name="Rectangle: Rounded Corners 8"/>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11" name="Rectangle: Rounded Corners 10"/>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12" name="Picture 11"/>
          <p:cNvPicPr>
            <a:picLocks noChangeAspect="1"/>
          </p:cNvPicPr>
          <p:nvPr/>
        </p:nvPicPr>
        <p:blipFill>
          <a:blip r:embed="rId4"/>
          <a:stretch>
            <a:fillRect/>
          </a:stretch>
        </p:blipFill>
        <p:spPr>
          <a:xfrm>
            <a:off x="16475827" y="121203"/>
            <a:ext cx="1181100" cy="1171575"/>
          </a:xfrm>
          <a:prstGeom prst="rect">
            <a:avLst/>
          </a:prstGeom>
        </p:spPr>
      </p:pic>
      <p:pic>
        <p:nvPicPr>
          <p:cNvPr id="13" name="Picture 12"/>
          <p:cNvPicPr>
            <a:picLocks noChangeAspect="1"/>
          </p:cNvPicPr>
          <p:nvPr/>
        </p:nvPicPr>
        <p:blipFill>
          <a:blip r:embed="rId5"/>
          <a:stretch>
            <a:fillRect/>
          </a:stretch>
        </p:blipFill>
        <p:spPr>
          <a:xfrm>
            <a:off x="9071949" y="119440"/>
            <a:ext cx="7114870" cy="1052512"/>
          </a:xfrm>
          <a:prstGeom prst="rect">
            <a:avLst/>
          </a:prstGeom>
        </p:spPr>
      </p:pic>
      <p:sp>
        <p:nvSpPr>
          <p:cNvPr id="14" name="TextBox 13"/>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15" name="Isosceles Triangle 14"/>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17" name="Rectangle: Rounded Corners 16"/>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18" name="Rectangle: Rounded Corners 17"/>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19" name="Rectangle: Rounded Corners 18"/>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12</a:t>
            </a:fld>
            <a:endParaRPr lang="en-US"/>
          </a:p>
        </p:txBody>
      </p:sp>
    </p:spTree>
    <p:extLst>
      <p:ext uri="{BB962C8B-B14F-4D97-AF65-F5344CB8AC3E}">
        <p14:creationId xmlns:p14="http://schemas.microsoft.com/office/powerpoint/2010/main" val="1896532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19365" y="1638129"/>
            <a:ext cx="3849590" cy="3714252"/>
          </a:xfrm>
          <a:prstGeom prst="rect">
            <a:avLst/>
          </a:prstGeom>
        </p:spPr>
      </p:pic>
      <p:sp>
        <p:nvSpPr>
          <p:cNvPr id="6" name="TextBox 5"/>
          <p:cNvSpPr txBox="1"/>
          <p:nvPr/>
        </p:nvSpPr>
        <p:spPr>
          <a:xfrm>
            <a:off x="15572896" y="5869851"/>
            <a:ext cx="5221927" cy="1421284"/>
          </a:xfrm>
          <a:prstGeom prst="rect">
            <a:avLst/>
          </a:prstGeom>
          <a:noFill/>
        </p:spPr>
        <p:txBody>
          <a:bodyPr wrap="square" rtlCol="0">
            <a:spAutoFit/>
          </a:bodyPr>
          <a:lstStyle/>
          <a:p>
            <a:pPr algn="ctr"/>
            <a:r>
              <a:rPr lang="en-US" sz="2400" b="1" dirty="0"/>
              <a:t>Clubs</a:t>
            </a:r>
            <a:r>
              <a:rPr lang="en-US" sz="1200" b="1" dirty="0"/>
              <a:t>: (CLICK FOR THE CLUB MIZZOU SITE)</a:t>
            </a:r>
          </a:p>
          <a:p>
            <a:r>
              <a:rPr lang="en-US" sz="1200" dirty="0"/>
              <a:t>American Society of Mechanical Engineers – Vice President</a:t>
            </a:r>
          </a:p>
          <a:p>
            <a:r>
              <a:rPr lang="en-US" sz="1200" dirty="0"/>
              <a:t>Students for the Exploration and Development of Space- Vice President</a:t>
            </a:r>
          </a:p>
          <a:p>
            <a:r>
              <a:rPr lang="en-US" sz="1200" dirty="0"/>
              <a:t>American Institute of Aeronautics and Astronautics-Treasurer</a:t>
            </a:r>
          </a:p>
          <a:p>
            <a:r>
              <a:rPr lang="en-US" sz="1200" dirty="0"/>
              <a:t>3D printing Club-Secretary </a:t>
            </a:r>
          </a:p>
          <a:p>
            <a:endParaRPr lang="en-US" sz="1200" dirty="0"/>
          </a:p>
        </p:txBody>
      </p:sp>
      <p:sp>
        <p:nvSpPr>
          <p:cNvPr id="12" name="TextBox 11"/>
          <p:cNvSpPr txBox="1"/>
          <p:nvPr/>
        </p:nvSpPr>
        <p:spPr>
          <a:xfrm>
            <a:off x="12093096" y="7783270"/>
            <a:ext cx="5559179" cy="5909310"/>
          </a:xfrm>
          <a:prstGeom prst="rect">
            <a:avLst/>
          </a:prstGeom>
          <a:noFill/>
        </p:spPr>
        <p:txBody>
          <a:bodyPr wrap="square" rtlCol="0">
            <a:spAutoFit/>
          </a:bodyPr>
          <a:lstStyle/>
          <a:p>
            <a:r>
              <a:rPr lang="en-US" b="1" dirty="0"/>
              <a:t>       [ASME] American Society of Mechanical Engineers </a:t>
            </a:r>
            <a:r>
              <a:rPr lang="en-US" dirty="0"/>
              <a:t>– </a:t>
            </a:r>
          </a:p>
          <a:p>
            <a:endParaRPr lang="en-US" dirty="0"/>
          </a:p>
          <a:p>
            <a:r>
              <a:rPr lang="en-US" dirty="0"/>
              <a:t>I held the position of team lead when we placed 2</a:t>
            </a:r>
            <a:r>
              <a:rPr lang="en-US" baseline="30000" dirty="0"/>
              <a:t>nd</a:t>
            </a:r>
            <a:r>
              <a:rPr lang="en-US" dirty="0"/>
              <a:t> in the Lighter than Air ASME Robotics competition of 2014. Modeled and 3d printed the frame. Solely designed the landing structure. Soldered electronics and assisted in the coding of the software. </a:t>
            </a:r>
          </a:p>
          <a:p>
            <a:endParaRPr lang="en-US" dirty="0"/>
          </a:p>
          <a:p>
            <a:r>
              <a:rPr lang="en-US" dirty="0"/>
              <a:t>[Displays only 5 sentences, clicks to open]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3" name="TextBox 12"/>
          <p:cNvSpPr txBox="1"/>
          <p:nvPr/>
        </p:nvSpPr>
        <p:spPr>
          <a:xfrm>
            <a:off x="12367258" y="1038067"/>
            <a:ext cx="11633200" cy="646331"/>
          </a:xfrm>
          <a:prstGeom prst="rect">
            <a:avLst/>
          </a:prstGeom>
          <a:noFill/>
        </p:spPr>
        <p:txBody>
          <a:bodyPr wrap="square" rtlCol="0">
            <a:spAutoFit/>
          </a:bodyPr>
          <a:lstStyle/>
          <a:p>
            <a:r>
              <a:rPr lang="en-US" dirty="0"/>
              <a:t>Expected graduation date:                                       BRANDON TORRES                                               MECHANICAL ENGINEERING</a:t>
            </a:r>
          </a:p>
          <a:p>
            <a:r>
              <a:rPr lang="en-US" dirty="0"/>
              <a:t>May 2017</a:t>
            </a:r>
          </a:p>
        </p:txBody>
      </p:sp>
      <p:pic>
        <p:nvPicPr>
          <p:cNvPr id="14" name="Picture 13"/>
          <p:cNvPicPr>
            <a:picLocks noChangeAspect="1"/>
          </p:cNvPicPr>
          <p:nvPr/>
        </p:nvPicPr>
        <p:blipFill>
          <a:blip r:embed="rId3"/>
          <a:stretch>
            <a:fillRect/>
          </a:stretch>
        </p:blipFill>
        <p:spPr>
          <a:xfrm>
            <a:off x="18829682" y="7716429"/>
            <a:ext cx="4570314" cy="2561318"/>
          </a:xfrm>
          <a:prstGeom prst="rect">
            <a:avLst/>
          </a:prstGeom>
        </p:spPr>
      </p:pic>
      <p:sp>
        <p:nvSpPr>
          <p:cNvPr id="16" name="TextBox 15"/>
          <p:cNvSpPr txBox="1"/>
          <p:nvPr/>
        </p:nvSpPr>
        <p:spPr>
          <a:xfrm>
            <a:off x="12093096" y="11256837"/>
            <a:ext cx="5559178" cy="1754326"/>
          </a:xfrm>
          <a:prstGeom prst="rect">
            <a:avLst/>
          </a:prstGeom>
          <a:noFill/>
        </p:spPr>
        <p:txBody>
          <a:bodyPr wrap="square" rtlCol="0">
            <a:spAutoFit/>
          </a:bodyPr>
          <a:lstStyle/>
          <a:p>
            <a:pPr algn="ctr"/>
            <a:r>
              <a:rPr lang="en-US" b="1" dirty="0"/>
              <a:t>[SEDS]- Students for the Exploration and Development of Space-</a:t>
            </a:r>
          </a:p>
          <a:p>
            <a:pPr algn="ctr"/>
            <a:r>
              <a:rPr lang="en-US" b="1" dirty="0"/>
              <a:t> </a:t>
            </a:r>
          </a:p>
          <a:p>
            <a:r>
              <a:rPr lang="en-US" dirty="0"/>
              <a:t>Co-created Mizzou chapter of SEDS.  Designed rocket to fly to the stratosphere and capture video footage of the curvature of the earth. </a:t>
            </a:r>
          </a:p>
        </p:txBody>
      </p:sp>
      <p:pic>
        <p:nvPicPr>
          <p:cNvPr id="18" name="Picture 17"/>
          <p:cNvPicPr>
            <a:picLocks noChangeAspect="1"/>
          </p:cNvPicPr>
          <p:nvPr/>
        </p:nvPicPr>
        <p:blipFill>
          <a:blip r:embed="rId4"/>
          <a:stretch>
            <a:fillRect/>
          </a:stretch>
        </p:blipFill>
        <p:spPr>
          <a:xfrm>
            <a:off x="19874775" y="11256838"/>
            <a:ext cx="2480128" cy="4044627"/>
          </a:xfrm>
          <a:prstGeom prst="rect">
            <a:avLst/>
          </a:prstGeom>
        </p:spPr>
      </p:pic>
      <p:sp>
        <p:nvSpPr>
          <p:cNvPr id="19" name="TextBox 18"/>
          <p:cNvSpPr txBox="1"/>
          <p:nvPr/>
        </p:nvSpPr>
        <p:spPr>
          <a:xfrm>
            <a:off x="12209418" y="16702444"/>
            <a:ext cx="5442857" cy="2308324"/>
          </a:xfrm>
          <a:prstGeom prst="rect">
            <a:avLst/>
          </a:prstGeom>
          <a:noFill/>
        </p:spPr>
        <p:txBody>
          <a:bodyPr wrap="square" rtlCol="0">
            <a:spAutoFit/>
          </a:bodyPr>
          <a:lstStyle/>
          <a:p>
            <a:pPr algn="ctr"/>
            <a:r>
              <a:rPr lang="en-US" b="1" dirty="0"/>
              <a:t>[AIAA] American Institute of Aeronautics and Astronautics- </a:t>
            </a:r>
            <a:endParaRPr lang="en-US" dirty="0"/>
          </a:p>
          <a:p>
            <a:endParaRPr lang="en-US" dirty="0"/>
          </a:p>
          <a:p>
            <a:r>
              <a:rPr lang="en-US" dirty="0"/>
              <a:t>As treasure I managed all funding that came through AIAA. I was also the design leader of the Rocket Team. Designed recovery system of our rocket that went </a:t>
            </a:r>
            <a:r>
              <a:rPr lang="en-US" dirty="0" err="1"/>
              <a:t>mach</a:t>
            </a:r>
            <a:r>
              <a:rPr lang="en-US" dirty="0"/>
              <a:t> 1.4 and 9425ft in the air. Placed 4</a:t>
            </a:r>
            <a:r>
              <a:rPr lang="en-US" baseline="30000" dirty="0"/>
              <a:t>th</a:t>
            </a:r>
            <a:r>
              <a:rPr lang="en-US" dirty="0"/>
              <a:t> in the ESRA Intercollegiate Rocket Engineering Competition. </a:t>
            </a:r>
          </a:p>
        </p:txBody>
      </p:sp>
      <p:pic>
        <p:nvPicPr>
          <p:cNvPr id="20" name="Picture 19"/>
          <p:cNvPicPr>
            <a:picLocks noChangeAspect="1"/>
          </p:cNvPicPr>
          <p:nvPr/>
        </p:nvPicPr>
        <p:blipFill>
          <a:blip r:embed="rId5"/>
          <a:stretch>
            <a:fillRect/>
          </a:stretch>
        </p:blipFill>
        <p:spPr>
          <a:xfrm>
            <a:off x="18494134" y="16173266"/>
            <a:ext cx="5241411" cy="2980046"/>
          </a:xfrm>
          <a:prstGeom prst="rect">
            <a:avLst/>
          </a:prstGeom>
        </p:spPr>
      </p:pic>
      <p:sp>
        <p:nvSpPr>
          <p:cNvPr id="21" name="TextBox 20"/>
          <p:cNvSpPr txBox="1"/>
          <p:nvPr/>
        </p:nvSpPr>
        <p:spPr>
          <a:xfrm>
            <a:off x="15854451" y="5371050"/>
            <a:ext cx="914400" cy="369332"/>
          </a:xfrm>
          <a:prstGeom prst="rect">
            <a:avLst/>
          </a:prstGeom>
          <a:solidFill>
            <a:schemeClr val="accent3">
              <a:lumMod val="20000"/>
              <a:lumOff val="80000"/>
            </a:schemeClr>
          </a:solidFill>
        </p:spPr>
        <p:txBody>
          <a:bodyPr wrap="square" rtlCol="0">
            <a:spAutoFit/>
          </a:bodyPr>
          <a:lstStyle/>
          <a:p>
            <a:r>
              <a:rPr lang="en-US" dirty="0"/>
              <a:t>Photos</a:t>
            </a:r>
          </a:p>
        </p:txBody>
      </p:sp>
      <p:sp>
        <p:nvSpPr>
          <p:cNvPr id="22" name="TextBox 21"/>
          <p:cNvSpPr txBox="1"/>
          <p:nvPr/>
        </p:nvSpPr>
        <p:spPr>
          <a:xfrm>
            <a:off x="16943515" y="5385665"/>
            <a:ext cx="943324" cy="369332"/>
          </a:xfrm>
          <a:prstGeom prst="rect">
            <a:avLst/>
          </a:prstGeom>
          <a:solidFill>
            <a:schemeClr val="accent3">
              <a:lumMod val="20000"/>
              <a:lumOff val="80000"/>
            </a:schemeClr>
          </a:solidFill>
        </p:spPr>
        <p:txBody>
          <a:bodyPr wrap="square" rtlCol="0">
            <a:spAutoFit/>
          </a:bodyPr>
          <a:lstStyle/>
          <a:p>
            <a:r>
              <a:rPr lang="en-US" dirty="0"/>
              <a:t>Videos</a:t>
            </a:r>
          </a:p>
        </p:txBody>
      </p:sp>
      <p:sp>
        <p:nvSpPr>
          <p:cNvPr id="24" name="TextBox 23"/>
          <p:cNvSpPr txBox="1"/>
          <p:nvPr/>
        </p:nvSpPr>
        <p:spPr>
          <a:xfrm>
            <a:off x="19634032" y="5396379"/>
            <a:ext cx="1019175" cy="369332"/>
          </a:xfrm>
          <a:prstGeom prst="rect">
            <a:avLst/>
          </a:prstGeom>
          <a:noFill/>
        </p:spPr>
        <p:txBody>
          <a:bodyPr wrap="square" rtlCol="0">
            <a:spAutoFit/>
          </a:bodyPr>
          <a:lstStyle/>
          <a:p>
            <a:r>
              <a:rPr lang="en-US" dirty="0"/>
              <a:t>Email</a:t>
            </a:r>
          </a:p>
        </p:txBody>
      </p:sp>
      <p:sp>
        <p:nvSpPr>
          <p:cNvPr id="25" name="TextBox 24"/>
          <p:cNvSpPr txBox="1"/>
          <p:nvPr/>
        </p:nvSpPr>
        <p:spPr>
          <a:xfrm>
            <a:off x="15205449" y="24731456"/>
            <a:ext cx="5677422" cy="923330"/>
          </a:xfrm>
          <a:prstGeom prst="rect">
            <a:avLst/>
          </a:prstGeom>
          <a:noFill/>
        </p:spPr>
        <p:txBody>
          <a:bodyPr wrap="square" rtlCol="0">
            <a:spAutoFit/>
          </a:bodyPr>
          <a:lstStyle/>
          <a:p>
            <a:r>
              <a:rPr lang="en-US" dirty="0"/>
              <a:t>[Click for Resume] – (Companies get full access. Students don’t. Students must ask permission with permission notification)</a:t>
            </a:r>
          </a:p>
        </p:txBody>
      </p:sp>
      <p:sp>
        <p:nvSpPr>
          <p:cNvPr id="28" name="TextBox 27"/>
          <p:cNvSpPr txBox="1"/>
          <p:nvPr/>
        </p:nvSpPr>
        <p:spPr>
          <a:xfrm>
            <a:off x="18494133" y="19219880"/>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29" name="TextBox 28"/>
          <p:cNvSpPr txBox="1"/>
          <p:nvPr/>
        </p:nvSpPr>
        <p:spPr>
          <a:xfrm>
            <a:off x="19874775" y="15422840"/>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30" name="TextBox 29"/>
          <p:cNvSpPr txBox="1"/>
          <p:nvPr/>
        </p:nvSpPr>
        <p:spPr>
          <a:xfrm>
            <a:off x="18829682" y="10474175"/>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31" name="TextBox 30"/>
          <p:cNvSpPr txBox="1"/>
          <p:nvPr/>
        </p:nvSpPr>
        <p:spPr>
          <a:xfrm>
            <a:off x="15072361" y="20511223"/>
            <a:ext cx="6313437" cy="2862322"/>
          </a:xfrm>
          <a:prstGeom prst="rect">
            <a:avLst/>
          </a:prstGeom>
          <a:noFill/>
        </p:spPr>
        <p:txBody>
          <a:bodyPr wrap="square" rtlCol="0">
            <a:spAutoFit/>
          </a:bodyPr>
          <a:lstStyle/>
          <a:p>
            <a:r>
              <a:rPr lang="en-US" dirty="0"/>
              <a:t>About me:  (10 sentences)</a:t>
            </a:r>
          </a:p>
          <a:p>
            <a:endParaRPr lang="en-US" dirty="0"/>
          </a:p>
          <a:p>
            <a:r>
              <a:rPr lang="en-US" dirty="0" err="1"/>
              <a:t>Balsdjfalsdfafj</a:t>
            </a:r>
            <a:endParaRPr lang="en-US" dirty="0"/>
          </a:p>
          <a:p>
            <a:r>
              <a:rPr lang="en-US" dirty="0" err="1"/>
              <a:t>Asdjf;alsdjfasl;jdfa</a:t>
            </a:r>
            <a:endParaRPr lang="en-US" dirty="0"/>
          </a:p>
          <a:p>
            <a:r>
              <a:rPr lang="en-US" dirty="0" err="1"/>
              <a:t>Al;sdjfa;lsjdfal;jsdfa</a:t>
            </a:r>
            <a:endParaRPr lang="en-US" dirty="0"/>
          </a:p>
          <a:p>
            <a:r>
              <a:rPr lang="en-US" dirty="0" err="1"/>
              <a:t>A;lsjdf;lajsdfal;js</a:t>
            </a:r>
            <a:endParaRPr lang="en-US" dirty="0"/>
          </a:p>
          <a:p>
            <a:r>
              <a:rPr lang="en-US" dirty="0" err="1"/>
              <a:t>As;fjasl;jfal;jsd</a:t>
            </a:r>
            <a:endParaRPr lang="en-US" dirty="0"/>
          </a:p>
          <a:p>
            <a:r>
              <a:rPr lang="en-US" dirty="0" err="1"/>
              <a:t>Asldjfal;sjdfals;jfa</a:t>
            </a:r>
            <a:endParaRPr lang="en-US" dirty="0"/>
          </a:p>
          <a:p>
            <a:r>
              <a:rPr lang="en-US" dirty="0" err="1"/>
              <a:t>Al;jsdfa;ljsdfa;ljas</a:t>
            </a:r>
            <a:endParaRPr lang="en-US" dirty="0"/>
          </a:p>
          <a:p>
            <a:r>
              <a:rPr lang="en-US" dirty="0" err="1"/>
              <a:t>Df;a</a:t>
            </a:r>
            <a:endParaRPr lang="en-US" dirty="0"/>
          </a:p>
        </p:txBody>
      </p:sp>
      <p:sp>
        <p:nvSpPr>
          <p:cNvPr id="26" name="TextBox 25"/>
          <p:cNvSpPr txBox="1"/>
          <p:nvPr/>
        </p:nvSpPr>
        <p:spPr>
          <a:xfrm>
            <a:off x="18183858" y="5397923"/>
            <a:ext cx="1156672" cy="369332"/>
          </a:xfrm>
          <a:prstGeom prst="rect">
            <a:avLst/>
          </a:prstGeom>
          <a:noFill/>
        </p:spPr>
        <p:txBody>
          <a:bodyPr wrap="square" rtlCol="0">
            <a:spAutoFit/>
          </a:bodyPr>
          <a:lstStyle/>
          <a:p>
            <a:r>
              <a:rPr lang="en-US" dirty="0"/>
              <a:t>MESSAGE</a:t>
            </a:r>
          </a:p>
        </p:txBody>
      </p:sp>
      <p:sp>
        <p:nvSpPr>
          <p:cNvPr id="34" name="Rectangle: Rounded Corners 33"/>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6" name="Rectangle: Rounded Corners 35"/>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8" name="Rectangle: Rounded Corners 37"/>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9" name="Picture 38"/>
          <p:cNvPicPr>
            <a:picLocks noChangeAspect="1"/>
          </p:cNvPicPr>
          <p:nvPr/>
        </p:nvPicPr>
        <p:blipFill>
          <a:blip r:embed="rId6"/>
          <a:stretch>
            <a:fillRect/>
          </a:stretch>
        </p:blipFill>
        <p:spPr>
          <a:xfrm>
            <a:off x="16475827" y="121203"/>
            <a:ext cx="1181100" cy="1171575"/>
          </a:xfrm>
          <a:prstGeom prst="rect">
            <a:avLst/>
          </a:prstGeom>
        </p:spPr>
      </p:pic>
      <p:pic>
        <p:nvPicPr>
          <p:cNvPr id="40" name="Picture 39"/>
          <p:cNvPicPr>
            <a:picLocks noChangeAspect="1"/>
          </p:cNvPicPr>
          <p:nvPr/>
        </p:nvPicPr>
        <p:blipFill>
          <a:blip r:embed="rId7"/>
          <a:stretch>
            <a:fillRect/>
          </a:stretch>
        </p:blipFill>
        <p:spPr>
          <a:xfrm>
            <a:off x="9071949" y="119440"/>
            <a:ext cx="7114870" cy="1052512"/>
          </a:xfrm>
          <a:prstGeom prst="rect">
            <a:avLst/>
          </a:prstGeom>
        </p:spPr>
      </p:pic>
      <p:sp>
        <p:nvSpPr>
          <p:cNvPr id="41" name="TextBox 40"/>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42" name="Isosceles Triangle 41"/>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44" name="Rectangle: Rounded Corners 43"/>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45" name="Rectangle: Rounded Corners 44"/>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6" name="Rectangle: Rounded Corners 45"/>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13</a:t>
            </a:fld>
            <a:endParaRPr lang="en-US"/>
          </a:p>
        </p:txBody>
      </p:sp>
    </p:spTree>
    <p:extLst>
      <p:ext uri="{BB962C8B-B14F-4D97-AF65-F5344CB8AC3E}">
        <p14:creationId xmlns:p14="http://schemas.microsoft.com/office/powerpoint/2010/main" val="214652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31438" y="11303705"/>
            <a:ext cx="11014161" cy="646331"/>
          </a:xfrm>
          <a:prstGeom prst="rect">
            <a:avLst/>
          </a:prstGeom>
          <a:noFill/>
        </p:spPr>
        <p:txBody>
          <a:bodyPr wrap="square" rtlCol="0">
            <a:spAutoFit/>
          </a:bodyPr>
          <a:lstStyle/>
          <a:p>
            <a:pPr algn="ctr"/>
            <a:r>
              <a:rPr lang="en-US" sz="3600" b="1" dirty="0"/>
              <a:t>Clubs: (Pick by searching @(</a:t>
            </a:r>
            <a:r>
              <a:rPr lang="en-US" sz="3600" b="1" dirty="0" err="1"/>
              <a:t>club_school</a:t>
            </a:r>
            <a:r>
              <a:rPr lang="en-US" sz="3600" b="1" dirty="0"/>
              <a:t>)</a:t>
            </a:r>
            <a:endParaRPr lang="en-US" sz="3600" dirty="0"/>
          </a:p>
        </p:txBody>
      </p:sp>
      <p:sp>
        <p:nvSpPr>
          <p:cNvPr id="6" name="TextBox 5"/>
          <p:cNvSpPr txBox="1"/>
          <p:nvPr/>
        </p:nvSpPr>
        <p:spPr>
          <a:xfrm>
            <a:off x="5270661" y="12789167"/>
            <a:ext cx="10177082" cy="4524315"/>
          </a:xfrm>
          <a:prstGeom prst="rect">
            <a:avLst/>
          </a:prstGeom>
          <a:noFill/>
        </p:spPr>
        <p:txBody>
          <a:bodyPr wrap="square" rtlCol="0">
            <a:spAutoFit/>
          </a:bodyPr>
          <a:lstStyle/>
          <a:p>
            <a:r>
              <a:rPr lang="en-US" sz="3600" b="1" dirty="0"/>
              <a:t> Club Name from above:_________________</a:t>
            </a:r>
            <a:endParaRPr lang="en-US" sz="3600" dirty="0"/>
          </a:p>
          <a:p>
            <a:endParaRPr lang="en-US" sz="3600" dirty="0"/>
          </a:p>
          <a:p>
            <a:r>
              <a:rPr lang="en-US" sz="3600" dirty="0"/>
              <a:t>Describe your involvement of the club. Talk about your best moment or something interesting to catch attention to the readers. This will only display the first 5 sentences until the reader clicks expand. Add photos/videos to the right showing this moment. The first picture/video will be on display</a:t>
            </a:r>
          </a:p>
        </p:txBody>
      </p:sp>
      <p:sp>
        <p:nvSpPr>
          <p:cNvPr id="7" name="TextBox 6"/>
          <p:cNvSpPr txBox="1"/>
          <p:nvPr/>
        </p:nvSpPr>
        <p:spPr>
          <a:xfrm>
            <a:off x="1291066" y="1211110"/>
            <a:ext cx="35284934" cy="646331"/>
          </a:xfrm>
          <a:prstGeom prst="rect">
            <a:avLst/>
          </a:prstGeom>
          <a:noFill/>
        </p:spPr>
        <p:txBody>
          <a:bodyPr wrap="square" rtlCol="0">
            <a:spAutoFit/>
          </a:bodyPr>
          <a:lstStyle/>
          <a:p>
            <a:r>
              <a:rPr lang="en-US" sz="3600" dirty="0"/>
              <a:t>Expected graduation date:                                                                                               Name:                                                                                                                                                                     Major:</a:t>
            </a:r>
          </a:p>
        </p:txBody>
      </p:sp>
      <p:sp>
        <p:nvSpPr>
          <p:cNvPr id="8" name="TextBox 7"/>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9" name="TextBox 8"/>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10" name="TextBox 9"/>
          <p:cNvSpPr txBox="1"/>
          <p:nvPr/>
        </p:nvSpPr>
        <p:spPr>
          <a:xfrm>
            <a:off x="24345887" y="7877305"/>
            <a:ext cx="5158753" cy="2062103"/>
          </a:xfrm>
          <a:prstGeom prst="rect">
            <a:avLst/>
          </a:prstGeom>
          <a:noFill/>
        </p:spPr>
        <p:txBody>
          <a:bodyPr wrap="square" rtlCol="0">
            <a:spAutoFit/>
          </a:bodyPr>
          <a:lstStyle/>
          <a:p>
            <a:r>
              <a:rPr lang="en-US" sz="3200" dirty="0"/>
              <a:t>Contact Info</a:t>
            </a:r>
          </a:p>
          <a:p>
            <a:r>
              <a:rPr lang="en-US" sz="3200" dirty="0"/>
              <a:t>Message:</a:t>
            </a:r>
          </a:p>
          <a:p>
            <a:r>
              <a:rPr lang="en-US" sz="3200" dirty="0"/>
              <a:t>Email:</a:t>
            </a:r>
          </a:p>
          <a:p>
            <a:r>
              <a:rPr lang="en-US" sz="3200" dirty="0"/>
              <a:t>Phone Number:</a:t>
            </a:r>
          </a:p>
        </p:txBody>
      </p:sp>
      <p:sp>
        <p:nvSpPr>
          <p:cNvPr id="11" name="TextBox 10"/>
          <p:cNvSpPr txBox="1"/>
          <p:nvPr/>
        </p:nvSpPr>
        <p:spPr>
          <a:xfrm>
            <a:off x="4371636" y="20646905"/>
            <a:ext cx="10122851" cy="8217634"/>
          </a:xfrm>
          <a:prstGeom prst="rect">
            <a:avLst/>
          </a:prstGeom>
          <a:noFill/>
        </p:spPr>
        <p:txBody>
          <a:bodyPr wrap="square" rtlCol="0">
            <a:spAutoFit/>
          </a:bodyPr>
          <a:lstStyle/>
          <a:p>
            <a:r>
              <a:rPr lang="en-US" sz="4800" dirty="0"/>
              <a:t>About me:  (10 sentences)</a:t>
            </a:r>
          </a:p>
          <a:p>
            <a:endParaRPr lang="en-US" sz="4800" dirty="0"/>
          </a:p>
          <a:p>
            <a:r>
              <a:rPr lang="en-US" sz="4800" dirty="0"/>
              <a:t>Write a short summary about yourself. Anything you want someone to read that would increase your opportunity for jobs and other opportunities. </a:t>
            </a:r>
          </a:p>
          <a:p>
            <a:endParaRPr lang="en-US" sz="4800" dirty="0"/>
          </a:p>
          <a:p>
            <a:r>
              <a:rPr lang="en-US" sz="4800" dirty="0"/>
              <a:t>Resume’: (Add File)</a:t>
            </a:r>
          </a:p>
          <a:p>
            <a:r>
              <a:rPr lang="en-US" sz="4800" dirty="0"/>
              <a:t>You can restrict this resume to companies, </a:t>
            </a:r>
            <a:r>
              <a:rPr lang="en-US" sz="4800" dirty="0" err="1"/>
              <a:t>competitition</a:t>
            </a:r>
            <a:r>
              <a:rPr lang="en-US" sz="4800" dirty="0"/>
              <a:t> hosts, and/or students. </a:t>
            </a:r>
          </a:p>
        </p:txBody>
      </p:sp>
      <p:sp>
        <p:nvSpPr>
          <p:cNvPr id="16" name="Rectangle 15"/>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8" name="Rectangle 17"/>
          <p:cNvSpPr/>
          <p:nvPr/>
        </p:nvSpPr>
        <p:spPr>
          <a:xfrm>
            <a:off x="4762758" y="12036009"/>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054043" y="126679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054043" y="17251935"/>
            <a:ext cx="2307289" cy="954107"/>
          </a:xfrm>
          <a:prstGeom prst="rect">
            <a:avLst/>
          </a:prstGeom>
          <a:noFill/>
        </p:spPr>
        <p:txBody>
          <a:bodyPr wrap="square" rtlCol="0">
            <a:spAutoFit/>
          </a:bodyPr>
          <a:lstStyle/>
          <a:p>
            <a:r>
              <a:rPr lang="en-US" sz="2800" dirty="0"/>
              <a:t>ADD PHOTOS AND VIDEOS</a:t>
            </a:r>
          </a:p>
        </p:txBody>
      </p:sp>
      <p:pic>
        <p:nvPicPr>
          <p:cNvPr id="21" name="Graphic 20"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56811" y="19282609"/>
            <a:ext cx="1503237" cy="1503237"/>
          </a:xfrm>
          <a:prstGeom prst="rect">
            <a:avLst/>
          </a:prstGeom>
        </p:spPr>
      </p:pic>
      <p:sp>
        <p:nvSpPr>
          <p:cNvPr id="22" name="TextBox 21"/>
          <p:cNvSpPr txBox="1"/>
          <p:nvPr/>
        </p:nvSpPr>
        <p:spPr>
          <a:xfrm>
            <a:off x="28223226" y="19828626"/>
            <a:ext cx="1891014" cy="646331"/>
          </a:xfrm>
          <a:prstGeom prst="rect">
            <a:avLst/>
          </a:prstGeom>
          <a:noFill/>
        </p:spPr>
        <p:txBody>
          <a:bodyPr wrap="square" rtlCol="0">
            <a:spAutoFit/>
          </a:bodyPr>
          <a:lstStyle/>
          <a:p>
            <a:r>
              <a:rPr lang="en-US" sz="3600" dirty="0"/>
              <a:t>Add Club</a:t>
            </a:r>
          </a:p>
        </p:txBody>
      </p:sp>
      <p:sp>
        <p:nvSpPr>
          <p:cNvPr id="23" name="TextBox 22"/>
          <p:cNvSpPr txBox="1"/>
          <p:nvPr/>
        </p:nvSpPr>
        <p:spPr>
          <a:xfrm>
            <a:off x="14494487" y="13962"/>
            <a:ext cx="6248400" cy="769441"/>
          </a:xfrm>
          <a:prstGeom prst="rect">
            <a:avLst/>
          </a:prstGeom>
          <a:noFill/>
        </p:spPr>
        <p:txBody>
          <a:bodyPr wrap="square" rtlCol="0">
            <a:spAutoFit/>
          </a:bodyPr>
          <a:lstStyle/>
          <a:p>
            <a:r>
              <a:rPr lang="en-US" sz="4400" dirty="0"/>
              <a:t> USER PROFLE EDIT PAGE</a:t>
            </a:r>
          </a:p>
        </p:txBody>
      </p:sp>
      <p:sp>
        <p:nvSpPr>
          <p:cNvPr id="3" name="Slide Number Placeholder 2"/>
          <p:cNvSpPr>
            <a:spLocks noGrp="1"/>
          </p:cNvSpPr>
          <p:nvPr>
            <p:ph type="sldNum" sz="quarter" idx="12"/>
          </p:nvPr>
        </p:nvSpPr>
        <p:spPr/>
        <p:txBody>
          <a:bodyPr/>
          <a:lstStyle/>
          <a:p>
            <a:fld id="{C53AE6AD-9C54-4986-B515-290FD778A662}" type="slidenum">
              <a:rPr lang="en-US" smtClean="0"/>
              <a:t>14</a:t>
            </a:fld>
            <a:endParaRPr lang="en-US"/>
          </a:p>
        </p:txBody>
      </p:sp>
    </p:spTree>
    <p:extLst>
      <p:ext uri="{BB962C8B-B14F-4D97-AF65-F5344CB8AC3E}">
        <p14:creationId xmlns:p14="http://schemas.microsoft.com/office/powerpoint/2010/main" val="424793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0" y="0"/>
            <a:ext cx="12192000" cy="384772"/>
          </a:xfrm>
          <a:prstGeom prst="rect">
            <a:avLst/>
          </a:prstGeom>
        </p:spPr>
      </p:pic>
      <p:pic>
        <p:nvPicPr>
          <p:cNvPr id="5" name="Picture 4"/>
          <p:cNvPicPr>
            <a:picLocks noChangeAspect="1"/>
          </p:cNvPicPr>
          <p:nvPr/>
        </p:nvPicPr>
        <p:blipFill>
          <a:blip r:embed="rId3"/>
          <a:stretch>
            <a:fillRect/>
          </a:stretch>
        </p:blipFill>
        <p:spPr>
          <a:xfrm>
            <a:off x="15975740" y="1893631"/>
            <a:ext cx="4381860" cy="4238011"/>
          </a:xfrm>
          <a:prstGeom prst="rect">
            <a:avLst/>
          </a:prstGeom>
        </p:spPr>
      </p:pic>
      <p:sp>
        <p:nvSpPr>
          <p:cNvPr id="6" name="Rectangle 5"/>
          <p:cNvSpPr/>
          <p:nvPr/>
        </p:nvSpPr>
        <p:spPr>
          <a:xfrm>
            <a:off x="12829418" y="3216677"/>
            <a:ext cx="3146323" cy="1505580"/>
          </a:xfrm>
          <a:prstGeom prst="rect">
            <a:avLst/>
          </a:prstGeom>
        </p:spPr>
        <p:txBody>
          <a:bodyPr wrap="square">
            <a:spAutoFit/>
          </a:bodyPr>
          <a:lstStyle/>
          <a:p>
            <a:r>
              <a:rPr lang="en-US" b="1" dirty="0"/>
              <a:t>Members</a:t>
            </a:r>
            <a:r>
              <a:rPr lang="en-US" dirty="0"/>
              <a:t>:</a:t>
            </a:r>
          </a:p>
          <a:p>
            <a:r>
              <a:rPr lang="en-US" dirty="0"/>
              <a:t>President: Bob Johnson</a:t>
            </a:r>
          </a:p>
          <a:p>
            <a:r>
              <a:rPr lang="en-US" dirty="0"/>
              <a:t>Vice President- Sarah Sue</a:t>
            </a:r>
          </a:p>
          <a:p>
            <a:r>
              <a:rPr lang="en-US" dirty="0"/>
              <a:t>CSC Involved: Joe </a:t>
            </a:r>
            <a:r>
              <a:rPr lang="en-US" dirty="0" err="1"/>
              <a:t>Muenk</a:t>
            </a:r>
            <a:endParaRPr lang="en-US" dirty="0"/>
          </a:p>
          <a:p>
            <a:r>
              <a:rPr lang="en-US" dirty="0"/>
              <a:t>more...</a:t>
            </a:r>
          </a:p>
        </p:txBody>
      </p:sp>
      <p:sp>
        <p:nvSpPr>
          <p:cNvPr id="7" name="Rectangle 6"/>
          <p:cNvSpPr/>
          <p:nvPr/>
        </p:nvSpPr>
        <p:spPr>
          <a:xfrm>
            <a:off x="12586760" y="659810"/>
            <a:ext cx="11016191" cy="707886"/>
          </a:xfrm>
          <a:prstGeom prst="rect">
            <a:avLst/>
          </a:prstGeom>
        </p:spPr>
        <p:txBody>
          <a:bodyPr wrap="square">
            <a:spAutoFit/>
          </a:bodyPr>
          <a:lstStyle/>
          <a:p>
            <a:pPr algn="ctr"/>
            <a:r>
              <a:rPr lang="en-US" sz="4000" b="1" dirty="0"/>
              <a:t>ASME: American Society of Mechanical Engineers</a:t>
            </a:r>
          </a:p>
        </p:txBody>
      </p:sp>
      <p:sp>
        <p:nvSpPr>
          <p:cNvPr id="8" name="Rectangle 7"/>
          <p:cNvSpPr/>
          <p:nvPr/>
        </p:nvSpPr>
        <p:spPr>
          <a:xfrm>
            <a:off x="12829417" y="2119987"/>
            <a:ext cx="2206414" cy="646331"/>
          </a:xfrm>
          <a:prstGeom prst="rect">
            <a:avLst/>
          </a:prstGeom>
        </p:spPr>
        <p:txBody>
          <a:bodyPr wrap="square">
            <a:spAutoFit/>
          </a:bodyPr>
          <a:lstStyle/>
          <a:p>
            <a:r>
              <a:rPr lang="en-US" dirty="0"/>
              <a:t>UNIVERSITY OF MISSOURI COLUMBIA</a:t>
            </a:r>
          </a:p>
        </p:txBody>
      </p:sp>
      <p:sp>
        <p:nvSpPr>
          <p:cNvPr id="9" name="Rectangle 8"/>
          <p:cNvSpPr/>
          <p:nvPr/>
        </p:nvSpPr>
        <p:spPr>
          <a:xfrm>
            <a:off x="20600261" y="1981312"/>
            <a:ext cx="3321269" cy="2031325"/>
          </a:xfrm>
          <a:prstGeom prst="rect">
            <a:avLst/>
          </a:prstGeom>
        </p:spPr>
        <p:txBody>
          <a:bodyPr wrap="square">
            <a:spAutoFit/>
          </a:bodyPr>
          <a:lstStyle/>
          <a:p>
            <a:r>
              <a:rPr lang="en-US" dirty="0"/>
              <a:t>MEETINGS:</a:t>
            </a:r>
          </a:p>
          <a:p>
            <a:endParaRPr lang="en-US" dirty="0"/>
          </a:p>
          <a:p>
            <a:r>
              <a:rPr lang="en-US" dirty="0"/>
              <a:t>BUILD TEAM MEETINGS: MWF 6:00pm</a:t>
            </a:r>
          </a:p>
          <a:p>
            <a:endParaRPr lang="en-US" dirty="0"/>
          </a:p>
          <a:p>
            <a:r>
              <a:rPr lang="en-US" dirty="0"/>
              <a:t>NEXT MONTHLY </a:t>
            </a:r>
            <a:r>
              <a:rPr lang="en-US" dirty="0" err="1"/>
              <a:t>MEETING:June</a:t>
            </a:r>
            <a:r>
              <a:rPr lang="en-US" dirty="0"/>
              <a:t> 2 2017 time = 6:00pm</a:t>
            </a:r>
          </a:p>
        </p:txBody>
      </p:sp>
      <p:pic>
        <p:nvPicPr>
          <p:cNvPr id="11" name="Picture 10"/>
          <p:cNvPicPr>
            <a:picLocks noChangeAspect="1"/>
          </p:cNvPicPr>
          <p:nvPr/>
        </p:nvPicPr>
        <p:blipFill>
          <a:blip r:embed="rId4"/>
          <a:stretch>
            <a:fillRect/>
          </a:stretch>
        </p:blipFill>
        <p:spPr>
          <a:xfrm>
            <a:off x="14534761" y="7689683"/>
            <a:ext cx="6758458" cy="2776990"/>
          </a:xfrm>
          <a:prstGeom prst="rect">
            <a:avLst/>
          </a:prstGeom>
        </p:spPr>
      </p:pic>
      <p:sp>
        <p:nvSpPr>
          <p:cNvPr id="12" name="Rectangle 11"/>
          <p:cNvSpPr/>
          <p:nvPr/>
        </p:nvSpPr>
        <p:spPr>
          <a:xfrm>
            <a:off x="14907121" y="10512897"/>
            <a:ext cx="4565476" cy="1200329"/>
          </a:xfrm>
          <a:prstGeom prst="rect">
            <a:avLst/>
          </a:prstGeom>
        </p:spPr>
        <p:txBody>
          <a:bodyPr wrap="square">
            <a:spAutoFit/>
          </a:bodyPr>
          <a:lstStyle/>
          <a:p>
            <a:r>
              <a:rPr lang="en-US" dirty="0"/>
              <a:t>COMPETITIONS:</a:t>
            </a:r>
          </a:p>
          <a:p>
            <a:r>
              <a:rPr lang="en-US" dirty="0"/>
              <a:t>ASME ROBOTICS 2017</a:t>
            </a:r>
          </a:p>
          <a:p>
            <a:r>
              <a:rPr lang="en-US" dirty="0"/>
              <a:t>ASME ROBOTICS 2016</a:t>
            </a:r>
          </a:p>
          <a:p>
            <a:r>
              <a:rPr lang="en-US" dirty="0"/>
              <a:t>ESRA 3D MECHANICS 2015 </a:t>
            </a:r>
          </a:p>
        </p:txBody>
      </p:sp>
      <p:sp>
        <p:nvSpPr>
          <p:cNvPr id="13" name="Rectangle 12"/>
          <p:cNvSpPr/>
          <p:nvPr/>
        </p:nvSpPr>
        <p:spPr>
          <a:xfrm>
            <a:off x="14889337" y="11985204"/>
            <a:ext cx="4565476" cy="1477328"/>
          </a:xfrm>
          <a:prstGeom prst="rect">
            <a:avLst/>
          </a:prstGeom>
        </p:spPr>
        <p:txBody>
          <a:bodyPr wrap="square">
            <a:spAutoFit/>
          </a:bodyPr>
          <a:lstStyle/>
          <a:p>
            <a:r>
              <a:rPr lang="en-US" dirty="0"/>
              <a:t>MAJOR: </a:t>
            </a:r>
          </a:p>
          <a:p>
            <a:r>
              <a:rPr lang="en-US" dirty="0"/>
              <a:t>90% MECHANICAL</a:t>
            </a:r>
          </a:p>
          <a:p>
            <a:r>
              <a:rPr lang="en-US" dirty="0"/>
              <a:t>5% ELECTRICAL</a:t>
            </a:r>
          </a:p>
          <a:p>
            <a:r>
              <a:rPr lang="en-US" dirty="0"/>
              <a:t>3% COMPUTER SCIENCE</a:t>
            </a:r>
          </a:p>
          <a:p>
            <a:r>
              <a:rPr lang="en-US" dirty="0"/>
              <a:t>2% BUSINESS</a:t>
            </a:r>
          </a:p>
        </p:txBody>
      </p:sp>
      <p:sp>
        <p:nvSpPr>
          <p:cNvPr id="14" name="TextBox 13"/>
          <p:cNvSpPr txBox="1"/>
          <p:nvPr/>
        </p:nvSpPr>
        <p:spPr>
          <a:xfrm>
            <a:off x="11831368" y="14726769"/>
            <a:ext cx="5559179" cy="6463308"/>
          </a:xfrm>
          <a:prstGeom prst="rect">
            <a:avLst/>
          </a:prstGeom>
          <a:noFill/>
        </p:spPr>
        <p:txBody>
          <a:bodyPr wrap="square" rtlCol="0">
            <a:spAutoFit/>
          </a:bodyPr>
          <a:lstStyle/>
          <a:p>
            <a:r>
              <a:rPr lang="en-US" b="1" dirty="0"/>
              <a:t>       [ASME] American Society of Mechanical Engineers </a:t>
            </a:r>
            <a:r>
              <a:rPr lang="en-US" dirty="0"/>
              <a:t>–</a:t>
            </a:r>
          </a:p>
          <a:p>
            <a:r>
              <a:rPr lang="en-US" dirty="0"/>
              <a:t>DATE: 01-25-2017 </a:t>
            </a:r>
          </a:p>
          <a:p>
            <a:endParaRPr lang="en-US" dirty="0"/>
          </a:p>
          <a:p>
            <a:r>
              <a:rPr lang="en-US" dirty="0"/>
              <a:t>We have a robotics team that travels around the world and competes against all different universities. The team is lead by Brandon Torres, a senior mechanical Engineer as well as advisor Dr. </a:t>
            </a:r>
            <a:r>
              <a:rPr lang="en-US" dirty="0" err="1"/>
              <a:t>Solbreken</a:t>
            </a:r>
            <a:r>
              <a:rPr lang="en-US" dirty="0"/>
              <a:t>. Together we learn to overcome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5" name="Picture 14"/>
          <p:cNvPicPr>
            <a:picLocks noChangeAspect="1"/>
          </p:cNvPicPr>
          <p:nvPr/>
        </p:nvPicPr>
        <p:blipFill>
          <a:blip r:embed="rId5"/>
          <a:stretch>
            <a:fillRect/>
          </a:stretch>
        </p:blipFill>
        <p:spPr>
          <a:xfrm>
            <a:off x="17677690" y="14659928"/>
            <a:ext cx="5460578" cy="3060244"/>
          </a:xfrm>
          <a:prstGeom prst="rect">
            <a:avLst/>
          </a:prstGeom>
        </p:spPr>
      </p:pic>
      <p:pic>
        <p:nvPicPr>
          <p:cNvPr id="16" name="Picture 15"/>
          <p:cNvPicPr>
            <a:picLocks noChangeAspect="1"/>
          </p:cNvPicPr>
          <p:nvPr/>
        </p:nvPicPr>
        <p:blipFill>
          <a:blip r:embed="rId6"/>
          <a:stretch>
            <a:fillRect/>
          </a:stretch>
        </p:blipFill>
        <p:spPr>
          <a:xfrm rot="5400000">
            <a:off x="18302177" y="17438946"/>
            <a:ext cx="4110845" cy="5505244"/>
          </a:xfrm>
          <a:prstGeom prst="rect">
            <a:avLst/>
          </a:prstGeom>
        </p:spPr>
      </p:pic>
      <p:pic>
        <p:nvPicPr>
          <p:cNvPr id="20" name="Picture 19"/>
          <p:cNvPicPr>
            <a:picLocks noChangeAspect="1"/>
          </p:cNvPicPr>
          <p:nvPr/>
        </p:nvPicPr>
        <p:blipFill>
          <a:blip r:embed="rId7"/>
          <a:stretch>
            <a:fillRect/>
          </a:stretch>
        </p:blipFill>
        <p:spPr>
          <a:xfrm>
            <a:off x="15975741" y="6248839"/>
            <a:ext cx="3248025" cy="238125"/>
          </a:xfrm>
          <a:prstGeom prst="rect">
            <a:avLst/>
          </a:prstGeom>
        </p:spPr>
      </p:pic>
      <p:pic>
        <p:nvPicPr>
          <p:cNvPr id="17" name="Picture 16"/>
          <p:cNvPicPr>
            <a:picLocks noChangeAspect="1"/>
          </p:cNvPicPr>
          <p:nvPr/>
        </p:nvPicPr>
        <p:blipFill>
          <a:blip r:embed="rId2"/>
          <a:stretch>
            <a:fillRect/>
          </a:stretch>
        </p:blipFill>
        <p:spPr>
          <a:xfrm>
            <a:off x="12192000" y="0"/>
            <a:ext cx="12192000" cy="366882"/>
          </a:xfrm>
          <a:prstGeom prst="rect">
            <a:avLst/>
          </a:prstGeom>
        </p:spPr>
      </p:pic>
      <p:sp>
        <p:nvSpPr>
          <p:cNvPr id="18" name="TextBox 17"/>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19" name="TextBox 18"/>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21" name="Picture 20"/>
          <p:cNvPicPr>
            <a:picLocks noChangeAspect="1"/>
          </p:cNvPicPr>
          <p:nvPr/>
        </p:nvPicPr>
        <p:blipFill>
          <a:blip r:embed="rId8"/>
          <a:stretch>
            <a:fillRect/>
          </a:stretch>
        </p:blipFill>
        <p:spPr>
          <a:xfrm>
            <a:off x="17456630" y="-3185"/>
            <a:ext cx="444603" cy="360716"/>
          </a:xfrm>
          <a:prstGeom prst="rect">
            <a:avLst/>
          </a:prstGeom>
        </p:spPr>
      </p:pic>
      <p:sp>
        <p:nvSpPr>
          <p:cNvPr id="3" name="Slide Number Placeholder 2"/>
          <p:cNvSpPr>
            <a:spLocks noGrp="1"/>
          </p:cNvSpPr>
          <p:nvPr>
            <p:ph type="sldNum" sz="quarter" idx="12"/>
          </p:nvPr>
        </p:nvSpPr>
        <p:spPr/>
        <p:txBody>
          <a:bodyPr/>
          <a:lstStyle/>
          <a:p>
            <a:fld id="{C53AE6AD-9C54-4986-B515-290FD778A662}" type="slidenum">
              <a:rPr lang="en-US" smtClean="0"/>
              <a:t>15</a:t>
            </a:fld>
            <a:endParaRPr lang="en-US"/>
          </a:p>
        </p:txBody>
      </p:sp>
    </p:spTree>
    <p:extLst>
      <p:ext uri="{BB962C8B-B14F-4D97-AF65-F5344CB8AC3E}">
        <p14:creationId xmlns:p14="http://schemas.microsoft.com/office/powerpoint/2010/main" val="195901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1997" y="21256067"/>
            <a:ext cx="10177082" cy="2862322"/>
          </a:xfrm>
          <a:prstGeom prst="rect">
            <a:avLst/>
          </a:prstGeom>
          <a:noFill/>
        </p:spPr>
        <p:txBody>
          <a:bodyPr wrap="square" rtlCol="0">
            <a:spAutoFit/>
          </a:bodyPr>
          <a:lstStyle/>
          <a:p>
            <a:r>
              <a:rPr lang="en-US" sz="3600" b="1" dirty="0"/>
              <a:t> Name of the competition/thing:</a:t>
            </a:r>
          </a:p>
          <a:p>
            <a:endParaRPr lang="en-US" sz="3600" b="1" dirty="0"/>
          </a:p>
          <a:p>
            <a:r>
              <a:rPr lang="en-US" sz="3600" dirty="0"/>
              <a:t>Write about the competition and post pictures and videos on the right hand side. The 5 lines will be displayed before the reader has to click “read”.  </a:t>
            </a:r>
          </a:p>
        </p:txBody>
      </p:sp>
      <p:sp>
        <p:nvSpPr>
          <p:cNvPr id="8" name="TextBox 7"/>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9" name="TextBox 8"/>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10" name="TextBox 9"/>
          <p:cNvSpPr txBox="1"/>
          <p:nvPr/>
        </p:nvSpPr>
        <p:spPr>
          <a:xfrm>
            <a:off x="24345887" y="7877305"/>
            <a:ext cx="5158753" cy="2062103"/>
          </a:xfrm>
          <a:prstGeom prst="rect">
            <a:avLst/>
          </a:prstGeom>
          <a:noFill/>
        </p:spPr>
        <p:txBody>
          <a:bodyPr wrap="square" rtlCol="0">
            <a:spAutoFit/>
          </a:bodyPr>
          <a:lstStyle/>
          <a:p>
            <a:r>
              <a:rPr lang="en-US" sz="3200" dirty="0"/>
              <a:t>Contact Info</a:t>
            </a:r>
          </a:p>
          <a:p>
            <a:r>
              <a:rPr lang="en-US" sz="3200" dirty="0"/>
              <a:t>Message:</a:t>
            </a:r>
          </a:p>
          <a:p>
            <a:r>
              <a:rPr lang="en-US" sz="3200" dirty="0"/>
              <a:t>Email:</a:t>
            </a:r>
          </a:p>
          <a:p>
            <a:r>
              <a:rPr lang="en-US" sz="3200" dirty="0"/>
              <a:t>Phone Number:</a:t>
            </a:r>
          </a:p>
        </p:txBody>
      </p:sp>
      <p:sp>
        <p:nvSpPr>
          <p:cNvPr id="11" name="TextBox 10"/>
          <p:cNvSpPr txBox="1"/>
          <p:nvPr/>
        </p:nvSpPr>
        <p:spPr>
          <a:xfrm>
            <a:off x="8303556" y="11684162"/>
            <a:ext cx="10990284" cy="11910953"/>
          </a:xfrm>
          <a:prstGeom prst="rect">
            <a:avLst/>
          </a:prstGeom>
          <a:noFill/>
        </p:spPr>
        <p:txBody>
          <a:bodyPr wrap="square" rtlCol="0">
            <a:spAutoFit/>
          </a:bodyPr>
          <a:lstStyle/>
          <a:p>
            <a:r>
              <a:rPr lang="en-US" sz="4800" dirty="0"/>
              <a:t>About:  (10 sentences)</a:t>
            </a:r>
          </a:p>
          <a:p>
            <a:r>
              <a:rPr lang="en-US" sz="4800" dirty="0"/>
              <a:t>Write a short summary about the club. What you guys do and why you do it. This will help recruit students and companies as well as other prospects. </a:t>
            </a:r>
          </a:p>
          <a:p>
            <a:endParaRPr lang="en-US" sz="4800" dirty="0"/>
          </a:p>
          <a:p>
            <a:r>
              <a:rPr lang="en-US" sz="4800" dirty="0"/>
              <a:t>Awards:</a:t>
            </a:r>
          </a:p>
          <a:p>
            <a:r>
              <a:rPr lang="en-US" sz="4800" dirty="0"/>
              <a:t>Competitions:</a:t>
            </a:r>
          </a:p>
          <a:p>
            <a:r>
              <a:rPr lang="en-US" sz="4800" dirty="0"/>
              <a:t>Major:</a:t>
            </a:r>
          </a:p>
          <a:p>
            <a:r>
              <a:rPr lang="en-US" sz="4800" dirty="0"/>
              <a:t>Other:</a:t>
            </a:r>
          </a:p>
          <a:p>
            <a:endParaRPr lang="en-US" sz="4800" dirty="0"/>
          </a:p>
          <a:p>
            <a:endParaRPr lang="en-US" sz="4800" dirty="0"/>
          </a:p>
          <a:p>
            <a:endParaRPr lang="en-US" sz="4800" dirty="0"/>
          </a:p>
          <a:p>
            <a:endParaRPr lang="en-US" sz="4800" dirty="0"/>
          </a:p>
          <a:p>
            <a:endParaRPr lang="en-US" sz="4800" dirty="0"/>
          </a:p>
          <a:p>
            <a:endParaRPr lang="en-US" sz="4800" dirty="0"/>
          </a:p>
        </p:txBody>
      </p:sp>
      <p:sp>
        <p:nvSpPr>
          <p:cNvPr id="16" name="Rectangle 15"/>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8" name="Rectangle 17"/>
          <p:cNvSpPr/>
          <p:nvPr/>
        </p:nvSpPr>
        <p:spPr>
          <a:xfrm>
            <a:off x="5238394" y="19512315"/>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415379" y="211348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415379" y="25718835"/>
            <a:ext cx="2307289" cy="954107"/>
          </a:xfrm>
          <a:prstGeom prst="rect">
            <a:avLst/>
          </a:prstGeom>
          <a:noFill/>
        </p:spPr>
        <p:txBody>
          <a:bodyPr wrap="square" rtlCol="0">
            <a:spAutoFit/>
          </a:bodyPr>
          <a:lstStyle/>
          <a:p>
            <a:r>
              <a:rPr lang="en-US" sz="2800" dirty="0"/>
              <a:t>ADD PHOTOS AND VIDEOS</a:t>
            </a:r>
          </a:p>
        </p:txBody>
      </p:sp>
      <p:pic>
        <p:nvPicPr>
          <p:cNvPr id="21" name="Graphic 20"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72763" y="27570347"/>
            <a:ext cx="1503237" cy="1503237"/>
          </a:xfrm>
          <a:prstGeom prst="rect">
            <a:avLst/>
          </a:prstGeom>
        </p:spPr>
      </p:pic>
      <p:sp>
        <p:nvSpPr>
          <p:cNvPr id="22" name="TextBox 21"/>
          <p:cNvSpPr txBox="1"/>
          <p:nvPr/>
        </p:nvSpPr>
        <p:spPr>
          <a:xfrm>
            <a:off x="31337156" y="27998799"/>
            <a:ext cx="3735607" cy="646331"/>
          </a:xfrm>
          <a:prstGeom prst="rect">
            <a:avLst/>
          </a:prstGeom>
          <a:noFill/>
        </p:spPr>
        <p:txBody>
          <a:bodyPr wrap="square" rtlCol="0">
            <a:spAutoFit/>
          </a:bodyPr>
          <a:lstStyle/>
          <a:p>
            <a:r>
              <a:rPr lang="en-US" sz="3600" dirty="0"/>
              <a:t>Add Competition</a:t>
            </a:r>
          </a:p>
        </p:txBody>
      </p:sp>
      <p:sp>
        <p:nvSpPr>
          <p:cNvPr id="23" name="TextBox 22"/>
          <p:cNvSpPr txBox="1"/>
          <p:nvPr/>
        </p:nvSpPr>
        <p:spPr>
          <a:xfrm>
            <a:off x="16007697" y="64298"/>
            <a:ext cx="2139962" cy="793322"/>
          </a:xfrm>
          <a:prstGeom prst="rect">
            <a:avLst/>
          </a:prstGeom>
          <a:noFill/>
        </p:spPr>
        <p:txBody>
          <a:bodyPr wrap="square" rtlCol="0">
            <a:spAutoFit/>
          </a:bodyPr>
          <a:lstStyle/>
          <a:p>
            <a:r>
              <a:rPr lang="en-US" sz="4400" dirty="0"/>
              <a:t>CLUB</a:t>
            </a:r>
          </a:p>
        </p:txBody>
      </p:sp>
      <p:sp>
        <p:nvSpPr>
          <p:cNvPr id="24" name="TextBox 23"/>
          <p:cNvSpPr txBox="1"/>
          <p:nvPr/>
        </p:nvSpPr>
        <p:spPr>
          <a:xfrm>
            <a:off x="4762758" y="2566534"/>
            <a:ext cx="5019385" cy="769441"/>
          </a:xfrm>
          <a:prstGeom prst="rect">
            <a:avLst/>
          </a:prstGeom>
          <a:noFill/>
        </p:spPr>
        <p:txBody>
          <a:bodyPr wrap="square" rtlCol="0">
            <a:spAutoFit/>
          </a:bodyPr>
          <a:lstStyle/>
          <a:p>
            <a:r>
              <a:rPr lang="en-US" sz="4400" dirty="0"/>
              <a:t>University </a:t>
            </a:r>
          </a:p>
        </p:txBody>
      </p:sp>
      <p:sp>
        <p:nvSpPr>
          <p:cNvPr id="25" name="TextBox 24"/>
          <p:cNvSpPr txBox="1"/>
          <p:nvPr/>
        </p:nvSpPr>
        <p:spPr>
          <a:xfrm>
            <a:off x="3444240" y="5432576"/>
            <a:ext cx="6365229" cy="4154984"/>
          </a:xfrm>
          <a:prstGeom prst="rect">
            <a:avLst/>
          </a:prstGeom>
          <a:noFill/>
        </p:spPr>
        <p:txBody>
          <a:bodyPr wrap="square" rtlCol="0">
            <a:spAutoFit/>
          </a:bodyPr>
          <a:lstStyle/>
          <a:p>
            <a:r>
              <a:rPr lang="en-US" sz="4400" dirty="0"/>
              <a:t>Member names:</a:t>
            </a:r>
          </a:p>
          <a:p>
            <a:r>
              <a:rPr lang="en-US" sz="4400" dirty="0"/>
              <a:t>Pres:</a:t>
            </a:r>
          </a:p>
          <a:p>
            <a:r>
              <a:rPr lang="en-US" sz="4400" dirty="0" err="1"/>
              <a:t>Vp</a:t>
            </a:r>
            <a:r>
              <a:rPr lang="en-US" sz="4400" dirty="0"/>
              <a:t>:</a:t>
            </a:r>
          </a:p>
          <a:p>
            <a:r>
              <a:rPr lang="en-US" sz="4400" dirty="0"/>
              <a:t>Sec:</a:t>
            </a:r>
          </a:p>
          <a:p>
            <a:r>
              <a:rPr lang="en-US" sz="4400" dirty="0" err="1"/>
              <a:t>Trea</a:t>
            </a:r>
            <a:r>
              <a:rPr lang="en-US" sz="4400" dirty="0"/>
              <a:t>:</a:t>
            </a:r>
          </a:p>
          <a:p>
            <a:r>
              <a:rPr lang="en-US" sz="4400" dirty="0" err="1"/>
              <a:t>TechWeb</a:t>
            </a:r>
            <a:r>
              <a:rPr lang="en-US" sz="4400" dirty="0"/>
              <a:t> Most Points: </a:t>
            </a:r>
          </a:p>
        </p:txBody>
      </p:sp>
      <p:sp>
        <p:nvSpPr>
          <p:cNvPr id="3" name="Slide Number Placeholder 2"/>
          <p:cNvSpPr>
            <a:spLocks noGrp="1"/>
          </p:cNvSpPr>
          <p:nvPr>
            <p:ph type="sldNum" sz="quarter" idx="12"/>
          </p:nvPr>
        </p:nvSpPr>
        <p:spPr/>
        <p:txBody>
          <a:bodyPr/>
          <a:lstStyle/>
          <a:p>
            <a:fld id="{C53AE6AD-9C54-4986-B515-290FD778A662}" type="slidenum">
              <a:rPr lang="en-US" smtClean="0"/>
              <a:t>16</a:t>
            </a:fld>
            <a:endParaRPr lang="en-US"/>
          </a:p>
        </p:txBody>
      </p:sp>
    </p:spTree>
    <p:extLst>
      <p:ext uri="{BB962C8B-B14F-4D97-AF65-F5344CB8AC3E}">
        <p14:creationId xmlns:p14="http://schemas.microsoft.com/office/powerpoint/2010/main" val="428965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92000" y="0"/>
            <a:ext cx="12192000" cy="384772"/>
          </a:xfrm>
          <a:prstGeom prst="rect">
            <a:avLst/>
          </a:prstGeom>
        </p:spPr>
      </p:pic>
      <p:sp>
        <p:nvSpPr>
          <p:cNvPr id="8" name="Rectangle 7"/>
          <p:cNvSpPr/>
          <p:nvPr/>
        </p:nvSpPr>
        <p:spPr>
          <a:xfrm>
            <a:off x="14607154" y="674470"/>
            <a:ext cx="7361692" cy="707886"/>
          </a:xfrm>
          <a:prstGeom prst="rect">
            <a:avLst/>
          </a:prstGeom>
        </p:spPr>
        <p:txBody>
          <a:bodyPr wrap="square">
            <a:spAutoFit/>
          </a:bodyPr>
          <a:lstStyle/>
          <a:p>
            <a:pPr algn="ctr"/>
            <a:r>
              <a:rPr lang="en-US" sz="4000" b="1" dirty="0"/>
              <a:t>BOEING</a:t>
            </a:r>
          </a:p>
        </p:txBody>
      </p:sp>
      <p:sp>
        <p:nvSpPr>
          <p:cNvPr id="12" name="TextBox 11"/>
          <p:cNvSpPr txBox="1"/>
          <p:nvPr/>
        </p:nvSpPr>
        <p:spPr>
          <a:xfrm>
            <a:off x="13273655" y="6432031"/>
            <a:ext cx="4450439" cy="461665"/>
          </a:xfrm>
          <a:prstGeom prst="rect">
            <a:avLst/>
          </a:prstGeom>
          <a:noFill/>
        </p:spPr>
        <p:txBody>
          <a:bodyPr wrap="square" rtlCol="0">
            <a:spAutoFit/>
          </a:bodyPr>
          <a:lstStyle/>
          <a:p>
            <a:r>
              <a:rPr lang="en-US" sz="2400" dirty="0"/>
              <a:t>ABOUT</a:t>
            </a:r>
            <a:r>
              <a:rPr lang="en-US" dirty="0"/>
              <a:t>:</a:t>
            </a:r>
          </a:p>
        </p:txBody>
      </p:sp>
      <p:sp>
        <p:nvSpPr>
          <p:cNvPr id="14" name="TextBox 13"/>
          <p:cNvSpPr txBox="1"/>
          <p:nvPr/>
        </p:nvSpPr>
        <p:spPr>
          <a:xfrm>
            <a:off x="13288052" y="10060231"/>
            <a:ext cx="4450439" cy="461665"/>
          </a:xfrm>
          <a:prstGeom prst="rect">
            <a:avLst/>
          </a:prstGeom>
          <a:noFill/>
        </p:spPr>
        <p:txBody>
          <a:bodyPr wrap="square" rtlCol="0">
            <a:spAutoFit/>
          </a:bodyPr>
          <a:lstStyle/>
          <a:p>
            <a:r>
              <a:rPr lang="en-US" sz="2400" dirty="0"/>
              <a:t>What we look for:</a:t>
            </a:r>
            <a:endParaRPr lang="en-US" dirty="0"/>
          </a:p>
        </p:txBody>
      </p:sp>
      <p:pic>
        <p:nvPicPr>
          <p:cNvPr id="22" name="Picture 21"/>
          <p:cNvPicPr>
            <a:picLocks noChangeAspect="1"/>
          </p:cNvPicPr>
          <p:nvPr/>
        </p:nvPicPr>
        <p:blipFill>
          <a:blip r:embed="rId3"/>
          <a:stretch>
            <a:fillRect/>
          </a:stretch>
        </p:blipFill>
        <p:spPr>
          <a:xfrm>
            <a:off x="17064148" y="5579372"/>
            <a:ext cx="3248025" cy="238125"/>
          </a:xfrm>
          <a:prstGeom prst="rect">
            <a:avLst/>
          </a:prstGeom>
        </p:spPr>
      </p:pic>
      <p:pic>
        <p:nvPicPr>
          <p:cNvPr id="23" name="Picture 22"/>
          <p:cNvPicPr>
            <a:picLocks noChangeAspect="1"/>
          </p:cNvPicPr>
          <p:nvPr/>
        </p:nvPicPr>
        <p:blipFill>
          <a:blip r:embed="rId4"/>
          <a:stretch>
            <a:fillRect/>
          </a:stretch>
        </p:blipFill>
        <p:spPr>
          <a:xfrm>
            <a:off x="16829654" y="2185411"/>
            <a:ext cx="6259576" cy="3217499"/>
          </a:xfrm>
          <a:prstGeom prst="rect">
            <a:avLst/>
          </a:prstGeom>
        </p:spPr>
      </p:pic>
      <p:pic>
        <p:nvPicPr>
          <p:cNvPr id="24" name="Picture 23"/>
          <p:cNvPicPr>
            <a:picLocks noChangeAspect="1"/>
          </p:cNvPicPr>
          <p:nvPr/>
        </p:nvPicPr>
        <p:blipFill>
          <a:blip r:embed="rId5"/>
          <a:stretch>
            <a:fillRect/>
          </a:stretch>
        </p:blipFill>
        <p:spPr>
          <a:xfrm>
            <a:off x="12816110" y="3017252"/>
            <a:ext cx="3582086" cy="1537312"/>
          </a:xfrm>
          <a:prstGeom prst="rect">
            <a:avLst/>
          </a:prstGeom>
        </p:spPr>
      </p:pic>
      <p:pic>
        <p:nvPicPr>
          <p:cNvPr id="2" name="Picture 1"/>
          <p:cNvPicPr>
            <a:picLocks noChangeAspect="1"/>
          </p:cNvPicPr>
          <p:nvPr/>
        </p:nvPicPr>
        <p:blipFill>
          <a:blip r:embed="rId6"/>
          <a:stretch>
            <a:fillRect/>
          </a:stretch>
        </p:blipFill>
        <p:spPr>
          <a:xfrm>
            <a:off x="14054704" y="7390237"/>
            <a:ext cx="8805296" cy="1484614"/>
          </a:xfrm>
          <a:prstGeom prst="rect">
            <a:avLst/>
          </a:prstGeom>
        </p:spPr>
      </p:pic>
      <p:pic>
        <p:nvPicPr>
          <p:cNvPr id="4" name="Picture 3"/>
          <p:cNvPicPr>
            <a:picLocks noChangeAspect="1"/>
          </p:cNvPicPr>
          <p:nvPr/>
        </p:nvPicPr>
        <p:blipFill>
          <a:blip r:embed="rId7"/>
          <a:stretch>
            <a:fillRect/>
          </a:stretch>
        </p:blipFill>
        <p:spPr>
          <a:xfrm>
            <a:off x="14316076" y="10721844"/>
            <a:ext cx="7800975" cy="4559011"/>
          </a:xfrm>
          <a:prstGeom prst="rect">
            <a:avLst/>
          </a:prstGeom>
        </p:spPr>
      </p:pic>
      <p:pic>
        <p:nvPicPr>
          <p:cNvPr id="11" name="Picture 10"/>
          <p:cNvPicPr>
            <a:picLocks noChangeAspect="1"/>
          </p:cNvPicPr>
          <p:nvPr/>
        </p:nvPicPr>
        <p:blipFill>
          <a:blip r:embed="rId2"/>
          <a:stretch>
            <a:fillRect/>
          </a:stretch>
        </p:blipFill>
        <p:spPr>
          <a:xfrm>
            <a:off x="12192000" y="0"/>
            <a:ext cx="12192000" cy="366882"/>
          </a:xfrm>
          <a:prstGeom prst="rect">
            <a:avLst/>
          </a:prstGeom>
        </p:spPr>
      </p:pic>
      <p:sp>
        <p:nvSpPr>
          <p:cNvPr id="13" name="TextBox 12"/>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15" name="TextBox 14"/>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16" name="Picture 15"/>
          <p:cNvPicPr>
            <a:picLocks noChangeAspect="1"/>
          </p:cNvPicPr>
          <p:nvPr/>
        </p:nvPicPr>
        <p:blipFill>
          <a:blip r:embed="rId8"/>
          <a:stretch>
            <a:fillRect/>
          </a:stretch>
        </p:blipFill>
        <p:spPr>
          <a:xfrm>
            <a:off x="17456630" y="-3185"/>
            <a:ext cx="444603" cy="360716"/>
          </a:xfrm>
          <a:prstGeom prst="rect">
            <a:avLst/>
          </a:prstGeom>
        </p:spPr>
      </p:pic>
      <p:sp>
        <p:nvSpPr>
          <p:cNvPr id="17" name="Rectangle 16"/>
          <p:cNvSpPr/>
          <p:nvPr/>
        </p:nvSpPr>
        <p:spPr>
          <a:xfrm>
            <a:off x="24536400" y="77178"/>
            <a:ext cx="1161143" cy="65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536400" y="200106"/>
            <a:ext cx="1161143" cy="369332"/>
          </a:xfrm>
          <a:prstGeom prst="rect">
            <a:avLst/>
          </a:prstGeom>
          <a:noFill/>
        </p:spPr>
        <p:txBody>
          <a:bodyPr wrap="square" rtlCol="0">
            <a:spAutoFit/>
          </a:bodyPr>
          <a:lstStyle/>
          <a:p>
            <a:r>
              <a:rPr lang="en-US" dirty="0"/>
              <a:t>Validated</a:t>
            </a:r>
          </a:p>
        </p:txBody>
      </p:sp>
      <p:sp>
        <p:nvSpPr>
          <p:cNvPr id="3" name="TextBox 2"/>
          <p:cNvSpPr txBox="1"/>
          <p:nvPr/>
        </p:nvSpPr>
        <p:spPr>
          <a:xfrm>
            <a:off x="22352000" y="5448165"/>
            <a:ext cx="2525486" cy="369332"/>
          </a:xfrm>
          <a:prstGeom prst="rect">
            <a:avLst/>
          </a:prstGeom>
          <a:noFill/>
        </p:spPr>
        <p:txBody>
          <a:bodyPr wrap="square" rtlCol="0">
            <a:spAutoFit/>
          </a:bodyPr>
          <a:lstStyle/>
          <a:p>
            <a:r>
              <a:rPr lang="en-US" dirty="0"/>
              <a:t>Apply</a:t>
            </a:r>
          </a:p>
        </p:txBody>
      </p:sp>
      <p:sp>
        <p:nvSpPr>
          <p:cNvPr id="7" name="Slide Number Placeholder 6"/>
          <p:cNvSpPr>
            <a:spLocks noGrp="1"/>
          </p:cNvSpPr>
          <p:nvPr>
            <p:ph type="sldNum" sz="quarter" idx="12"/>
          </p:nvPr>
        </p:nvSpPr>
        <p:spPr/>
        <p:txBody>
          <a:bodyPr/>
          <a:lstStyle/>
          <a:p>
            <a:fld id="{C53AE6AD-9C54-4986-B515-290FD778A662}" type="slidenum">
              <a:rPr lang="en-US" smtClean="0"/>
              <a:t>17</a:t>
            </a:fld>
            <a:endParaRPr lang="en-US"/>
          </a:p>
        </p:txBody>
      </p:sp>
    </p:spTree>
    <p:extLst>
      <p:ext uri="{BB962C8B-B14F-4D97-AF65-F5344CB8AC3E}">
        <p14:creationId xmlns:p14="http://schemas.microsoft.com/office/powerpoint/2010/main" val="237600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1997" y="21256067"/>
            <a:ext cx="10177082" cy="2862322"/>
          </a:xfrm>
          <a:prstGeom prst="rect">
            <a:avLst/>
          </a:prstGeom>
          <a:noFill/>
        </p:spPr>
        <p:txBody>
          <a:bodyPr wrap="square" rtlCol="0">
            <a:spAutoFit/>
          </a:bodyPr>
          <a:lstStyle/>
          <a:p>
            <a:r>
              <a:rPr lang="en-US" sz="3600" b="1" dirty="0"/>
              <a:t>New Hot Topics. Job positions</a:t>
            </a:r>
          </a:p>
          <a:p>
            <a:endParaRPr lang="en-US" sz="3600" b="1" dirty="0"/>
          </a:p>
          <a:p>
            <a:r>
              <a:rPr lang="en-US" sz="3600" dirty="0"/>
              <a:t>Write about the competition and post pictures and videos on the right hand side. The 5 lines will be displayed before the reader has to click “read”.  </a:t>
            </a:r>
          </a:p>
        </p:txBody>
      </p:sp>
      <p:sp>
        <p:nvSpPr>
          <p:cNvPr id="5" name="TextBox 4"/>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6" name="TextBox 5"/>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7" name="TextBox 6"/>
          <p:cNvSpPr txBox="1"/>
          <p:nvPr/>
        </p:nvSpPr>
        <p:spPr>
          <a:xfrm>
            <a:off x="24345887" y="7877305"/>
            <a:ext cx="5158753" cy="1569660"/>
          </a:xfrm>
          <a:prstGeom prst="rect">
            <a:avLst/>
          </a:prstGeom>
          <a:noFill/>
        </p:spPr>
        <p:txBody>
          <a:bodyPr wrap="square" rtlCol="0">
            <a:spAutoFit/>
          </a:bodyPr>
          <a:lstStyle/>
          <a:p>
            <a:r>
              <a:rPr lang="en-US" sz="3200" dirty="0"/>
              <a:t>Contact Info</a:t>
            </a:r>
          </a:p>
          <a:p>
            <a:r>
              <a:rPr lang="en-US" sz="3200" dirty="0"/>
              <a:t>Email:</a:t>
            </a:r>
          </a:p>
          <a:p>
            <a:r>
              <a:rPr lang="en-US" sz="3200" dirty="0"/>
              <a:t>Phone Number:</a:t>
            </a:r>
          </a:p>
        </p:txBody>
      </p:sp>
      <p:sp>
        <p:nvSpPr>
          <p:cNvPr id="8" name="TextBox 7"/>
          <p:cNvSpPr txBox="1"/>
          <p:nvPr/>
        </p:nvSpPr>
        <p:spPr>
          <a:xfrm>
            <a:off x="8303556" y="11684162"/>
            <a:ext cx="10990284" cy="7478970"/>
          </a:xfrm>
          <a:prstGeom prst="rect">
            <a:avLst/>
          </a:prstGeom>
          <a:noFill/>
        </p:spPr>
        <p:txBody>
          <a:bodyPr wrap="square" rtlCol="0">
            <a:spAutoFit/>
          </a:bodyPr>
          <a:lstStyle/>
          <a:p>
            <a:r>
              <a:rPr lang="en-US" sz="4800" dirty="0"/>
              <a:t>About:  (10 sentences)</a:t>
            </a:r>
          </a:p>
          <a:p>
            <a:r>
              <a:rPr lang="en-US" sz="4800" dirty="0"/>
              <a:t>Write a short summary about the company. What you do and the type of students you look for.  </a:t>
            </a:r>
          </a:p>
          <a:p>
            <a:endParaRPr lang="en-US" sz="4800" dirty="0"/>
          </a:p>
          <a:p>
            <a:endParaRPr lang="en-US" sz="4800" dirty="0"/>
          </a:p>
          <a:p>
            <a:endParaRPr lang="en-US" sz="4800" dirty="0"/>
          </a:p>
          <a:p>
            <a:endParaRPr lang="en-US" sz="4800" dirty="0"/>
          </a:p>
          <a:p>
            <a:endParaRPr lang="en-US" sz="4800" dirty="0"/>
          </a:p>
          <a:p>
            <a:endParaRPr lang="en-US" sz="4800" dirty="0"/>
          </a:p>
        </p:txBody>
      </p:sp>
      <p:sp>
        <p:nvSpPr>
          <p:cNvPr id="9" name="Rectangle 8"/>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1" name="Rectangle 10"/>
          <p:cNvSpPr/>
          <p:nvPr/>
        </p:nvSpPr>
        <p:spPr>
          <a:xfrm>
            <a:off x="5238394" y="19512315"/>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415379" y="211348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1415379" y="25718835"/>
            <a:ext cx="2307289" cy="954107"/>
          </a:xfrm>
          <a:prstGeom prst="rect">
            <a:avLst/>
          </a:prstGeom>
          <a:noFill/>
        </p:spPr>
        <p:txBody>
          <a:bodyPr wrap="square" rtlCol="0">
            <a:spAutoFit/>
          </a:bodyPr>
          <a:lstStyle/>
          <a:p>
            <a:r>
              <a:rPr lang="en-US" sz="2800" dirty="0"/>
              <a:t>ADD PHOTOS AND VIDEOS</a:t>
            </a:r>
          </a:p>
        </p:txBody>
      </p:sp>
      <p:pic>
        <p:nvPicPr>
          <p:cNvPr id="14" name="Graphic 13"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72763" y="27570347"/>
            <a:ext cx="1503237" cy="1503237"/>
          </a:xfrm>
          <a:prstGeom prst="rect">
            <a:avLst/>
          </a:prstGeom>
        </p:spPr>
      </p:pic>
      <p:sp>
        <p:nvSpPr>
          <p:cNvPr id="15" name="TextBox 14"/>
          <p:cNvSpPr txBox="1"/>
          <p:nvPr/>
        </p:nvSpPr>
        <p:spPr>
          <a:xfrm>
            <a:off x="31337156" y="27998799"/>
            <a:ext cx="3735607" cy="646331"/>
          </a:xfrm>
          <a:prstGeom prst="rect">
            <a:avLst/>
          </a:prstGeom>
          <a:noFill/>
        </p:spPr>
        <p:txBody>
          <a:bodyPr wrap="square" rtlCol="0">
            <a:spAutoFit/>
          </a:bodyPr>
          <a:lstStyle/>
          <a:p>
            <a:r>
              <a:rPr lang="en-US" sz="3600" dirty="0"/>
              <a:t>Add Competition</a:t>
            </a:r>
          </a:p>
        </p:txBody>
      </p:sp>
      <p:sp>
        <p:nvSpPr>
          <p:cNvPr id="16" name="TextBox 15"/>
          <p:cNvSpPr txBox="1"/>
          <p:nvPr/>
        </p:nvSpPr>
        <p:spPr>
          <a:xfrm>
            <a:off x="15809079" y="231517"/>
            <a:ext cx="5407682" cy="769441"/>
          </a:xfrm>
          <a:prstGeom prst="rect">
            <a:avLst/>
          </a:prstGeom>
          <a:noFill/>
        </p:spPr>
        <p:txBody>
          <a:bodyPr wrap="square" rtlCol="0">
            <a:spAutoFit/>
          </a:bodyPr>
          <a:lstStyle/>
          <a:p>
            <a:r>
              <a:rPr lang="en-US" sz="4400" dirty="0"/>
              <a:t>COMPANY NAME</a:t>
            </a:r>
          </a:p>
        </p:txBody>
      </p:sp>
      <p:sp>
        <p:nvSpPr>
          <p:cNvPr id="17" name="TextBox 16"/>
          <p:cNvSpPr txBox="1"/>
          <p:nvPr/>
        </p:nvSpPr>
        <p:spPr>
          <a:xfrm>
            <a:off x="4762758" y="2566534"/>
            <a:ext cx="5019385" cy="769441"/>
          </a:xfrm>
          <a:prstGeom prst="rect">
            <a:avLst/>
          </a:prstGeom>
          <a:noFill/>
        </p:spPr>
        <p:txBody>
          <a:bodyPr wrap="square" rtlCol="0">
            <a:spAutoFit/>
          </a:bodyPr>
          <a:lstStyle/>
          <a:p>
            <a:r>
              <a:rPr lang="en-US" sz="4400" dirty="0"/>
              <a:t>University </a:t>
            </a:r>
          </a:p>
        </p:txBody>
      </p:sp>
      <p:sp>
        <p:nvSpPr>
          <p:cNvPr id="18" name="TextBox 17"/>
          <p:cNvSpPr txBox="1"/>
          <p:nvPr/>
        </p:nvSpPr>
        <p:spPr>
          <a:xfrm>
            <a:off x="3444240" y="5432576"/>
            <a:ext cx="6365229" cy="4154984"/>
          </a:xfrm>
          <a:prstGeom prst="rect">
            <a:avLst/>
          </a:prstGeom>
          <a:noFill/>
        </p:spPr>
        <p:txBody>
          <a:bodyPr wrap="square" rtlCol="0">
            <a:spAutoFit/>
          </a:bodyPr>
          <a:lstStyle/>
          <a:p>
            <a:r>
              <a:rPr lang="en-US" sz="4400" dirty="0"/>
              <a:t>Member names:</a:t>
            </a:r>
          </a:p>
          <a:p>
            <a:r>
              <a:rPr lang="en-US" sz="4400" dirty="0"/>
              <a:t>Pres:</a:t>
            </a:r>
          </a:p>
          <a:p>
            <a:r>
              <a:rPr lang="en-US" sz="4400" dirty="0" err="1"/>
              <a:t>Vp</a:t>
            </a:r>
            <a:r>
              <a:rPr lang="en-US" sz="4400" dirty="0"/>
              <a:t>:</a:t>
            </a:r>
          </a:p>
          <a:p>
            <a:r>
              <a:rPr lang="en-US" sz="4400" dirty="0"/>
              <a:t>Sec:</a:t>
            </a:r>
          </a:p>
          <a:p>
            <a:r>
              <a:rPr lang="en-US" sz="4400" dirty="0" err="1"/>
              <a:t>Trea</a:t>
            </a:r>
            <a:r>
              <a:rPr lang="en-US" sz="4400" dirty="0"/>
              <a:t>:</a:t>
            </a:r>
          </a:p>
          <a:p>
            <a:r>
              <a:rPr lang="en-US" sz="4400" dirty="0" err="1"/>
              <a:t>TechWeb</a:t>
            </a:r>
            <a:r>
              <a:rPr lang="en-US" sz="4400" dirty="0"/>
              <a:t> Most Points: </a:t>
            </a:r>
          </a:p>
        </p:txBody>
      </p:sp>
      <p:sp>
        <p:nvSpPr>
          <p:cNvPr id="20" name="TextBox 19"/>
          <p:cNvSpPr txBox="1"/>
          <p:nvPr/>
        </p:nvSpPr>
        <p:spPr>
          <a:xfrm>
            <a:off x="16540885" y="9939408"/>
            <a:ext cx="2752955" cy="646331"/>
          </a:xfrm>
          <a:prstGeom prst="rect">
            <a:avLst/>
          </a:prstGeom>
          <a:solidFill>
            <a:schemeClr val="accent3">
              <a:lumMod val="20000"/>
              <a:lumOff val="80000"/>
            </a:schemeClr>
          </a:solidFill>
        </p:spPr>
        <p:txBody>
          <a:bodyPr wrap="square" rtlCol="0">
            <a:spAutoFit/>
          </a:bodyPr>
          <a:lstStyle/>
          <a:p>
            <a:r>
              <a:rPr lang="en-US" sz="3600" dirty="0"/>
              <a:t>Job openings</a:t>
            </a:r>
          </a:p>
        </p:txBody>
      </p:sp>
      <p:sp>
        <p:nvSpPr>
          <p:cNvPr id="22" name="Slide Number Placeholder 21"/>
          <p:cNvSpPr>
            <a:spLocks noGrp="1"/>
          </p:cNvSpPr>
          <p:nvPr>
            <p:ph type="sldNum" sz="quarter" idx="12"/>
          </p:nvPr>
        </p:nvSpPr>
        <p:spPr/>
        <p:txBody>
          <a:bodyPr/>
          <a:lstStyle/>
          <a:p>
            <a:fld id="{C53AE6AD-9C54-4986-B515-290FD778A662}" type="slidenum">
              <a:rPr lang="en-US" smtClean="0"/>
              <a:t>18</a:t>
            </a:fld>
            <a:endParaRPr lang="en-US"/>
          </a:p>
        </p:txBody>
      </p:sp>
    </p:spTree>
    <p:extLst>
      <p:ext uri="{BB962C8B-B14F-4D97-AF65-F5344CB8AC3E}">
        <p14:creationId xmlns:p14="http://schemas.microsoft.com/office/powerpoint/2010/main" val="1344549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85947" y="3010883"/>
            <a:ext cx="3642414" cy="2400300"/>
          </a:xfrm>
          <a:prstGeom prst="rect">
            <a:avLst/>
          </a:prstGeom>
        </p:spPr>
      </p:pic>
      <p:pic>
        <p:nvPicPr>
          <p:cNvPr id="5" name="Picture 4"/>
          <p:cNvPicPr>
            <a:picLocks noChangeAspect="1"/>
          </p:cNvPicPr>
          <p:nvPr/>
        </p:nvPicPr>
        <p:blipFill>
          <a:blip r:embed="rId3"/>
          <a:stretch>
            <a:fillRect/>
          </a:stretch>
        </p:blipFill>
        <p:spPr>
          <a:xfrm>
            <a:off x="12192000" y="0"/>
            <a:ext cx="12192000" cy="384772"/>
          </a:xfrm>
          <a:prstGeom prst="rect">
            <a:avLst/>
          </a:prstGeom>
        </p:spPr>
      </p:pic>
      <p:pic>
        <p:nvPicPr>
          <p:cNvPr id="6" name="Picture 5"/>
          <p:cNvPicPr>
            <a:picLocks noChangeAspect="1"/>
          </p:cNvPicPr>
          <p:nvPr/>
        </p:nvPicPr>
        <p:blipFill>
          <a:blip r:embed="rId4"/>
          <a:stretch>
            <a:fillRect/>
          </a:stretch>
        </p:blipFill>
        <p:spPr>
          <a:xfrm>
            <a:off x="18659585" y="13631921"/>
            <a:ext cx="3833246" cy="3397307"/>
          </a:xfrm>
          <a:prstGeom prst="rect">
            <a:avLst/>
          </a:prstGeom>
        </p:spPr>
      </p:pic>
      <p:sp>
        <p:nvSpPr>
          <p:cNvPr id="7" name="Rectangle 6"/>
          <p:cNvSpPr/>
          <p:nvPr/>
        </p:nvSpPr>
        <p:spPr>
          <a:xfrm>
            <a:off x="14607154" y="674471"/>
            <a:ext cx="7361692" cy="1323439"/>
          </a:xfrm>
          <a:prstGeom prst="rect">
            <a:avLst/>
          </a:prstGeom>
        </p:spPr>
        <p:txBody>
          <a:bodyPr wrap="square">
            <a:spAutoFit/>
          </a:bodyPr>
          <a:lstStyle/>
          <a:p>
            <a:pPr algn="ctr"/>
            <a:r>
              <a:rPr lang="en-US" sz="4000" b="1" dirty="0"/>
              <a:t>ASME: American Society of Mechanical Engineers</a:t>
            </a:r>
          </a:p>
        </p:txBody>
      </p:sp>
      <p:pic>
        <p:nvPicPr>
          <p:cNvPr id="8" name="Picture 7"/>
          <p:cNvPicPr>
            <a:picLocks noChangeAspect="1"/>
          </p:cNvPicPr>
          <p:nvPr/>
        </p:nvPicPr>
        <p:blipFill>
          <a:blip r:embed="rId5"/>
          <a:stretch>
            <a:fillRect/>
          </a:stretch>
        </p:blipFill>
        <p:spPr>
          <a:xfrm>
            <a:off x="12633138" y="5583704"/>
            <a:ext cx="3948032" cy="1794560"/>
          </a:xfrm>
          <a:prstGeom prst="rect">
            <a:avLst/>
          </a:prstGeom>
        </p:spPr>
      </p:pic>
      <p:pic>
        <p:nvPicPr>
          <p:cNvPr id="9" name="Picture 8"/>
          <p:cNvPicPr>
            <a:picLocks noChangeAspect="1"/>
          </p:cNvPicPr>
          <p:nvPr/>
        </p:nvPicPr>
        <p:blipFill>
          <a:blip r:embed="rId6"/>
          <a:stretch>
            <a:fillRect/>
          </a:stretch>
        </p:blipFill>
        <p:spPr>
          <a:xfrm>
            <a:off x="17171311" y="3029933"/>
            <a:ext cx="6809794" cy="2381250"/>
          </a:xfrm>
          <a:prstGeom prst="rect">
            <a:avLst/>
          </a:prstGeom>
        </p:spPr>
      </p:pic>
      <p:sp>
        <p:nvSpPr>
          <p:cNvPr id="10" name="TextBox 9"/>
          <p:cNvSpPr txBox="1"/>
          <p:nvPr/>
        </p:nvSpPr>
        <p:spPr>
          <a:xfrm>
            <a:off x="13197455" y="7806462"/>
            <a:ext cx="4450439" cy="461665"/>
          </a:xfrm>
          <a:prstGeom prst="rect">
            <a:avLst/>
          </a:prstGeom>
          <a:noFill/>
        </p:spPr>
        <p:txBody>
          <a:bodyPr wrap="square" rtlCol="0">
            <a:spAutoFit/>
          </a:bodyPr>
          <a:lstStyle/>
          <a:p>
            <a:r>
              <a:rPr lang="en-US" sz="2400" dirty="0"/>
              <a:t>ABOUT</a:t>
            </a:r>
            <a:r>
              <a:rPr lang="en-US" dirty="0"/>
              <a:t>:</a:t>
            </a:r>
          </a:p>
        </p:txBody>
      </p:sp>
      <p:pic>
        <p:nvPicPr>
          <p:cNvPr id="11" name="Picture 10"/>
          <p:cNvPicPr>
            <a:picLocks noChangeAspect="1"/>
          </p:cNvPicPr>
          <p:nvPr/>
        </p:nvPicPr>
        <p:blipFill>
          <a:blip r:embed="rId7"/>
          <a:stretch>
            <a:fillRect/>
          </a:stretch>
        </p:blipFill>
        <p:spPr>
          <a:xfrm>
            <a:off x="14607154" y="8305601"/>
            <a:ext cx="7437893" cy="4331846"/>
          </a:xfrm>
          <a:prstGeom prst="rect">
            <a:avLst/>
          </a:prstGeom>
        </p:spPr>
      </p:pic>
      <p:sp>
        <p:nvSpPr>
          <p:cNvPr id="12" name="TextBox 11"/>
          <p:cNvSpPr txBox="1"/>
          <p:nvPr/>
        </p:nvSpPr>
        <p:spPr>
          <a:xfrm>
            <a:off x="13055035" y="13305002"/>
            <a:ext cx="4450439" cy="461665"/>
          </a:xfrm>
          <a:prstGeom prst="rect">
            <a:avLst/>
          </a:prstGeom>
          <a:noFill/>
        </p:spPr>
        <p:txBody>
          <a:bodyPr wrap="square" rtlCol="0">
            <a:spAutoFit/>
          </a:bodyPr>
          <a:lstStyle/>
          <a:p>
            <a:r>
              <a:rPr lang="en-US" sz="2400" dirty="0"/>
              <a:t>COMPETITIONS</a:t>
            </a:r>
            <a:r>
              <a:rPr lang="en-US" dirty="0"/>
              <a:t>:</a:t>
            </a:r>
          </a:p>
        </p:txBody>
      </p:sp>
      <p:sp>
        <p:nvSpPr>
          <p:cNvPr id="13" name="TextBox 12"/>
          <p:cNvSpPr txBox="1"/>
          <p:nvPr/>
        </p:nvSpPr>
        <p:spPr>
          <a:xfrm>
            <a:off x="13730854" y="13766667"/>
            <a:ext cx="3098800" cy="2031325"/>
          </a:xfrm>
          <a:prstGeom prst="rect">
            <a:avLst/>
          </a:prstGeom>
          <a:noFill/>
        </p:spPr>
        <p:txBody>
          <a:bodyPr wrap="square" rtlCol="0">
            <a:spAutoFit/>
          </a:bodyPr>
          <a:lstStyle/>
          <a:p>
            <a:r>
              <a:rPr lang="en-US" dirty="0"/>
              <a:t>IDSC THE CHALLENGE: </a:t>
            </a:r>
          </a:p>
          <a:p>
            <a:endParaRPr lang="en-US" dirty="0"/>
          </a:p>
          <a:p>
            <a:r>
              <a:rPr lang="en-US" dirty="0"/>
              <a:t>DATE: MAY 1 2018</a:t>
            </a:r>
          </a:p>
          <a:p>
            <a:r>
              <a:rPr lang="en-US" dirty="0"/>
              <a:t>WHO: ASME MEMBERS</a:t>
            </a:r>
          </a:p>
          <a:p>
            <a:r>
              <a:rPr lang="en-US" dirty="0"/>
              <a:t>WHERE: TBD</a:t>
            </a:r>
          </a:p>
          <a:p>
            <a:endParaRPr lang="en-US" dirty="0"/>
          </a:p>
          <a:p>
            <a:endParaRPr lang="en-US" dirty="0"/>
          </a:p>
        </p:txBody>
      </p:sp>
      <p:pic>
        <p:nvPicPr>
          <p:cNvPr id="14" name="Picture 13"/>
          <p:cNvPicPr>
            <a:picLocks noChangeAspect="1"/>
          </p:cNvPicPr>
          <p:nvPr/>
        </p:nvPicPr>
        <p:blipFill>
          <a:blip r:embed="rId8"/>
          <a:stretch>
            <a:fillRect/>
          </a:stretch>
        </p:blipFill>
        <p:spPr>
          <a:xfrm>
            <a:off x="18659586" y="17791134"/>
            <a:ext cx="3305175" cy="6134100"/>
          </a:xfrm>
          <a:prstGeom prst="rect">
            <a:avLst/>
          </a:prstGeom>
        </p:spPr>
      </p:pic>
      <p:sp>
        <p:nvSpPr>
          <p:cNvPr id="15" name="TextBox 14"/>
          <p:cNvSpPr txBox="1"/>
          <p:nvPr/>
        </p:nvSpPr>
        <p:spPr>
          <a:xfrm>
            <a:off x="13730854" y="17662079"/>
            <a:ext cx="3098800" cy="2031325"/>
          </a:xfrm>
          <a:prstGeom prst="rect">
            <a:avLst/>
          </a:prstGeom>
          <a:noFill/>
        </p:spPr>
        <p:txBody>
          <a:bodyPr wrap="square" rtlCol="0">
            <a:spAutoFit/>
          </a:bodyPr>
          <a:lstStyle/>
          <a:p>
            <a:r>
              <a:rPr lang="en-US" dirty="0"/>
              <a:t>THE ROBOT PENTATHLON</a:t>
            </a:r>
          </a:p>
          <a:p>
            <a:endParaRPr lang="en-US" dirty="0"/>
          </a:p>
          <a:p>
            <a:r>
              <a:rPr lang="en-US" dirty="0"/>
              <a:t>DATE: JUNE 11 2018</a:t>
            </a:r>
          </a:p>
          <a:p>
            <a:r>
              <a:rPr lang="en-US" dirty="0"/>
              <a:t>WHO: ASME MEMBERS</a:t>
            </a:r>
          </a:p>
          <a:p>
            <a:r>
              <a:rPr lang="en-US" dirty="0"/>
              <a:t>WHERE: TBD</a:t>
            </a:r>
          </a:p>
          <a:p>
            <a:endParaRPr lang="en-US" dirty="0"/>
          </a:p>
          <a:p>
            <a:endParaRPr lang="en-US" dirty="0"/>
          </a:p>
        </p:txBody>
      </p:sp>
      <p:pic>
        <p:nvPicPr>
          <p:cNvPr id="16" name="Picture 15"/>
          <p:cNvPicPr>
            <a:picLocks noChangeAspect="1"/>
          </p:cNvPicPr>
          <p:nvPr/>
        </p:nvPicPr>
        <p:blipFill>
          <a:blip r:embed="rId9"/>
          <a:stretch>
            <a:fillRect/>
          </a:stretch>
        </p:blipFill>
        <p:spPr>
          <a:xfrm>
            <a:off x="21744207" y="5985684"/>
            <a:ext cx="2457450" cy="495300"/>
          </a:xfrm>
          <a:prstGeom prst="rect">
            <a:avLst/>
          </a:prstGeom>
        </p:spPr>
      </p:pic>
      <p:sp>
        <p:nvSpPr>
          <p:cNvPr id="17" name="TextBox 16"/>
          <p:cNvSpPr txBox="1"/>
          <p:nvPr/>
        </p:nvSpPr>
        <p:spPr>
          <a:xfrm>
            <a:off x="21964761" y="5421648"/>
            <a:ext cx="2016345" cy="646331"/>
          </a:xfrm>
          <a:prstGeom prst="rect">
            <a:avLst/>
          </a:prstGeom>
          <a:noFill/>
        </p:spPr>
        <p:txBody>
          <a:bodyPr wrap="square" rtlCol="0">
            <a:spAutoFit/>
          </a:bodyPr>
          <a:lstStyle/>
          <a:p>
            <a:r>
              <a:rPr lang="en-US" dirty="0" err="1"/>
              <a:t>Wanna</a:t>
            </a:r>
            <a:r>
              <a:rPr lang="en-US" dirty="0"/>
              <a:t> be a ASME National member? </a:t>
            </a:r>
          </a:p>
        </p:txBody>
      </p:sp>
      <p:pic>
        <p:nvPicPr>
          <p:cNvPr id="18" name="Picture 17"/>
          <p:cNvPicPr>
            <a:picLocks noChangeAspect="1"/>
          </p:cNvPicPr>
          <p:nvPr/>
        </p:nvPicPr>
        <p:blipFill>
          <a:blip r:embed="rId10"/>
          <a:stretch>
            <a:fillRect/>
          </a:stretch>
        </p:blipFill>
        <p:spPr>
          <a:xfrm>
            <a:off x="17064148" y="5579372"/>
            <a:ext cx="3248025" cy="238125"/>
          </a:xfrm>
          <a:prstGeom prst="rect">
            <a:avLst/>
          </a:prstGeom>
        </p:spPr>
      </p:pic>
      <p:pic>
        <p:nvPicPr>
          <p:cNvPr id="19" name="Picture 18"/>
          <p:cNvPicPr>
            <a:picLocks noChangeAspect="1"/>
          </p:cNvPicPr>
          <p:nvPr/>
        </p:nvPicPr>
        <p:blipFill>
          <a:blip r:embed="rId3"/>
          <a:stretch>
            <a:fillRect/>
          </a:stretch>
        </p:blipFill>
        <p:spPr>
          <a:xfrm>
            <a:off x="12192000" y="0"/>
            <a:ext cx="12192000" cy="366882"/>
          </a:xfrm>
          <a:prstGeom prst="rect">
            <a:avLst/>
          </a:prstGeom>
        </p:spPr>
      </p:pic>
      <p:sp>
        <p:nvSpPr>
          <p:cNvPr id="20" name="TextBox 19"/>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21" name="TextBox 20"/>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22" name="Picture 21"/>
          <p:cNvPicPr>
            <a:picLocks noChangeAspect="1"/>
          </p:cNvPicPr>
          <p:nvPr/>
        </p:nvPicPr>
        <p:blipFill>
          <a:blip r:embed="rId11"/>
          <a:stretch>
            <a:fillRect/>
          </a:stretch>
        </p:blipFill>
        <p:spPr>
          <a:xfrm>
            <a:off x="17456630" y="-3185"/>
            <a:ext cx="444603" cy="360716"/>
          </a:xfrm>
          <a:prstGeom prst="rect">
            <a:avLst/>
          </a:prstGeom>
        </p:spPr>
      </p:pic>
      <p:sp>
        <p:nvSpPr>
          <p:cNvPr id="2" name="Rectangle 1"/>
          <p:cNvSpPr/>
          <p:nvPr/>
        </p:nvSpPr>
        <p:spPr>
          <a:xfrm>
            <a:off x="24536400" y="77178"/>
            <a:ext cx="1161143" cy="65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4536400" y="200106"/>
            <a:ext cx="1161143" cy="369332"/>
          </a:xfrm>
          <a:prstGeom prst="rect">
            <a:avLst/>
          </a:prstGeom>
          <a:noFill/>
        </p:spPr>
        <p:txBody>
          <a:bodyPr wrap="square" rtlCol="0">
            <a:spAutoFit/>
          </a:bodyPr>
          <a:lstStyle/>
          <a:p>
            <a:r>
              <a:rPr lang="en-US" dirty="0"/>
              <a:t>Validated</a:t>
            </a:r>
          </a:p>
        </p:txBody>
      </p:sp>
      <p:sp>
        <p:nvSpPr>
          <p:cNvPr id="24" name="Slide Number Placeholder 23"/>
          <p:cNvSpPr>
            <a:spLocks noGrp="1"/>
          </p:cNvSpPr>
          <p:nvPr>
            <p:ph type="sldNum" sz="quarter" idx="12"/>
          </p:nvPr>
        </p:nvSpPr>
        <p:spPr/>
        <p:txBody>
          <a:bodyPr/>
          <a:lstStyle/>
          <a:p>
            <a:fld id="{C53AE6AD-9C54-4986-B515-290FD778A662}" type="slidenum">
              <a:rPr lang="en-US" smtClean="0"/>
              <a:t>19</a:t>
            </a:fld>
            <a:endParaRPr lang="en-US"/>
          </a:p>
        </p:txBody>
      </p:sp>
    </p:spTree>
    <p:extLst>
      <p:ext uri="{BB962C8B-B14F-4D97-AF65-F5344CB8AC3E}">
        <p14:creationId xmlns:p14="http://schemas.microsoft.com/office/powerpoint/2010/main" val="91340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0" y="11533239"/>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57889" y="11646041"/>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6" name="Rectangle: Rounded Corners 5"/>
          <p:cNvSpPr/>
          <p:nvPr/>
        </p:nvSpPr>
        <p:spPr>
          <a:xfrm>
            <a:off x="16287107" y="11647741"/>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22385573" y="11670652"/>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8" name="Rectangle: Rounded Corners 7"/>
          <p:cNvSpPr/>
          <p:nvPr/>
        </p:nvSpPr>
        <p:spPr>
          <a:xfrm>
            <a:off x="34743941" y="11652679"/>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9" name="Picture 8"/>
          <p:cNvPicPr>
            <a:picLocks noChangeAspect="1"/>
          </p:cNvPicPr>
          <p:nvPr/>
        </p:nvPicPr>
        <p:blipFill>
          <a:blip r:embed="rId2"/>
          <a:stretch>
            <a:fillRect/>
          </a:stretch>
        </p:blipFill>
        <p:spPr>
          <a:xfrm>
            <a:off x="16534821" y="11654442"/>
            <a:ext cx="1181100" cy="1171575"/>
          </a:xfrm>
          <a:prstGeom prst="rect">
            <a:avLst/>
          </a:prstGeom>
        </p:spPr>
      </p:pic>
      <p:pic>
        <p:nvPicPr>
          <p:cNvPr id="10" name="Picture 9"/>
          <p:cNvPicPr>
            <a:picLocks noChangeAspect="1"/>
          </p:cNvPicPr>
          <p:nvPr/>
        </p:nvPicPr>
        <p:blipFill>
          <a:blip r:embed="rId3"/>
          <a:stretch>
            <a:fillRect/>
          </a:stretch>
        </p:blipFill>
        <p:spPr>
          <a:xfrm>
            <a:off x="9130943" y="11652679"/>
            <a:ext cx="7114870" cy="1052512"/>
          </a:xfrm>
          <a:prstGeom prst="rect">
            <a:avLst/>
          </a:prstGeom>
        </p:spPr>
      </p:pic>
      <p:sp>
        <p:nvSpPr>
          <p:cNvPr id="11" name="TextBox 10"/>
          <p:cNvSpPr txBox="1"/>
          <p:nvPr/>
        </p:nvSpPr>
        <p:spPr>
          <a:xfrm>
            <a:off x="18076090" y="12504921"/>
            <a:ext cx="2821834" cy="369332"/>
          </a:xfrm>
          <a:prstGeom prst="rect">
            <a:avLst/>
          </a:prstGeom>
          <a:noFill/>
        </p:spPr>
        <p:txBody>
          <a:bodyPr wrap="square" rtlCol="0">
            <a:spAutoFit/>
          </a:bodyPr>
          <a:lstStyle/>
          <a:p>
            <a:r>
              <a:rPr lang="en-US" dirty="0">
                <a:solidFill>
                  <a:schemeClr val="bg1"/>
                </a:solidFill>
              </a:rPr>
              <a:t>BRANDON TORRES</a:t>
            </a:r>
          </a:p>
        </p:txBody>
      </p:sp>
      <p:sp>
        <p:nvSpPr>
          <p:cNvPr id="12" name="Isosceles Triangle 11"/>
          <p:cNvSpPr/>
          <p:nvPr/>
        </p:nvSpPr>
        <p:spPr>
          <a:xfrm rot="10800000">
            <a:off x="36209046" y="12552791"/>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31759362"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14" name="Rectangle: Rounded Corners 13"/>
          <p:cNvSpPr/>
          <p:nvPr/>
        </p:nvSpPr>
        <p:spPr>
          <a:xfrm>
            <a:off x="29308658"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15" name="Rectangle: Rounded Corners 14"/>
          <p:cNvSpPr/>
          <p:nvPr/>
        </p:nvSpPr>
        <p:spPr>
          <a:xfrm>
            <a:off x="26857954"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16" name="Rectangle: Rounded Corners 15"/>
          <p:cNvSpPr/>
          <p:nvPr/>
        </p:nvSpPr>
        <p:spPr>
          <a:xfrm>
            <a:off x="24473984"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17" name="TextBox 16"/>
          <p:cNvSpPr txBox="1"/>
          <p:nvPr/>
        </p:nvSpPr>
        <p:spPr>
          <a:xfrm>
            <a:off x="1061885" y="16842656"/>
            <a:ext cx="9851922" cy="2389239"/>
          </a:xfrm>
          <a:prstGeom prst="rect">
            <a:avLst/>
          </a:prstGeom>
          <a:noFill/>
        </p:spPr>
        <p:txBody>
          <a:bodyPr wrap="square" rtlCol="0">
            <a:spAutoFit/>
          </a:bodyPr>
          <a:lstStyle/>
          <a:p>
            <a:r>
              <a:rPr lang="en-US" sz="4800" dirty="0"/>
              <a:t>Clicking “</a:t>
            </a:r>
            <a:r>
              <a:rPr lang="en-US" sz="4800" dirty="0" err="1"/>
              <a:t>UCTechWeb</a:t>
            </a:r>
            <a:r>
              <a:rPr lang="en-US" sz="4800" dirty="0"/>
              <a:t>” will always bring you back to the main page. (PAGE 3)</a:t>
            </a:r>
          </a:p>
        </p:txBody>
      </p:sp>
      <p:sp>
        <p:nvSpPr>
          <p:cNvPr id="19" name="Isosceles Triangle 18"/>
          <p:cNvSpPr/>
          <p:nvPr/>
        </p:nvSpPr>
        <p:spPr>
          <a:xfrm rot="10800000">
            <a:off x="15835098" y="12428721"/>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cxnSpLocks/>
            <a:stCxn id="17" idx="0"/>
            <a:endCxn id="5" idx="1"/>
          </p:cNvCxnSpPr>
          <p:nvPr/>
        </p:nvCxnSpPr>
        <p:spPr>
          <a:xfrm flipH="1" flipV="1">
            <a:off x="2357889" y="12200039"/>
            <a:ext cx="3629957" cy="4642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p:cNvSpPr>
            <a:spLocks noGrp="1"/>
          </p:cNvSpPr>
          <p:nvPr>
            <p:ph type="sldNum" sz="quarter" idx="12"/>
          </p:nvPr>
        </p:nvSpPr>
        <p:spPr/>
        <p:txBody>
          <a:bodyPr/>
          <a:lstStyle/>
          <a:p>
            <a:fld id="{C53AE6AD-9C54-4986-B515-290FD778A662}" type="slidenum">
              <a:rPr lang="en-US" smtClean="0"/>
              <a:t>2</a:t>
            </a:fld>
            <a:endParaRPr lang="en-US"/>
          </a:p>
        </p:txBody>
      </p:sp>
      <p:sp>
        <p:nvSpPr>
          <p:cNvPr id="26" name="TextBox 25"/>
          <p:cNvSpPr txBox="1"/>
          <p:nvPr/>
        </p:nvSpPr>
        <p:spPr>
          <a:xfrm>
            <a:off x="4041058" y="7224292"/>
            <a:ext cx="9851922" cy="2308324"/>
          </a:xfrm>
          <a:prstGeom prst="rect">
            <a:avLst/>
          </a:prstGeom>
          <a:noFill/>
        </p:spPr>
        <p:txBody>
          <a:bodyPr wrap="square" rtlCol="0">
            <a:spAutoFit/>
          </a:bodyPr>
          <a:lstStyle/>
          <a:p>
            <a:r>
              <a:rPr lang="en-US" sz="4800" dirty="0"/>
              <a:t>Search allows you to search by School, Person, Club, Company, Competition, State, City. </a:t>
            </a:r>
          </a:p>
        </p:txBody>
      </p:sp>
      <p:cxnSp>
        <p:nvCxnSpPr>
          <p:cNvPr id="28" name="Straight Arrow Connector 27"/>
          <p:cNvCxnSpPr>
            <a:cxnSpLocks/>
            <a:stCxn id="26" idx="2"/>
          </p:cNvCxnSpPr>
          <p:nvPr/>
        </p:nvCxnSpPr>
        <p:spPr>
          <a:xfrm>
            <a:off x="8967019" y="9532616"/>
            <a:ext cx="3721359" cy="208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570712" y="13327533"/>
            <a:ext cx="1373769" cy="646331"/>
          </a:xfrm>
          <a:prstGeom prst="rect">
            <a:avLst/>
          </a:prstGeom>
          <a:solidFill>
            <a:schemeClr val="accent1">
              <a:lumMod val="20000"/>
              <a:lumOff val="80000"/>
            </a:schemeClr>
          </a:solidFill>
        </p:spPr>
        <p:txBody>
          <a:bodyPr wrap="square" rtlCol="0">
            <a:spAutoFit/>
          </a:bodyPr>
          <a:lstStyle/>
          <a:p>
            <a:r>
              <a:rPr lang="en-US" sz="3600" dirty="0"/>
              <a:t>MAP</a:t>
            </a:r>
          </a:p>
        </p:txBody>
      </p:sp>
      <p:cxnSp>
        <p:nvCxnSpPr>
          <p:cNvPr id="31" name="Straight Connector 30"/>
          <p:cNvCxnSpPr>
            <a:endCxn id="29" idx="3"/>
          </p:cNvCxnSpPr>
          <p:nvPr/>
        </p:nvCxnSpPr>
        <p:spPr>
          <a:xfrm>
            <a:off x="15944481" y="12754037"/>
            <a:ext cx="0" cy="8966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679580" y="16435690"/>
            <a:ext cx="7051319" cy="3785652"/>
          </a:xfrm>
          <a:prstGeom prst="rect">
            <a:avLst/>
          </a:prstGeom>
          <a:noFill/>
        </p:spPr>
        <p:txBody>
          <a:bodyPr wrap="square" rtlCol="0">
            <a:spAutoFit/>
          </a:bodyPr>
          <a:lstStyle/>
          <a:p>
            <a:r>
              <a:rPr lang="en-US" sz="4800" dirty="0"/>
              <a:t>Clicking Map brings you to the Map screen (PAGE 4). To click map you click upside down arrow that will make “Map” pop up</a:t>
            </a:r>
          </a:p>
        </p:txBody>
      </p:sp>
      <p:cxnSp>
        <p:nvCxnSpPr>
          <p:cNvPr id="34" name="Straight Connector 33"/>
          <p:cNvCxnSpPr>
            <a:cxnSpLocks/>
            <a:stCxn id="29" idx="2"/>
            <a:endCxn id="32" idx="0"/>
          </p:cNvCxnSpPr>
          <p:nvPr/>
        </p:nvCxnSpPr>
        <p:spPr>
          <a:xfrm flipH="1">
            <a:off x="15205240" y="13973864"/>
            <a:ext cx="52357" cy="246182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139453" y="3906524"/>
            <a:ext cx="9182891" cy="4524315"/>
          </a:xfrm>
          <a:prstGeom prst="rect">
            <a:avLst/>
          </a:prstGeom>
          <a:noFill/>
        </p:spPr>
        <p:txBody>
          <a:bodyPr wrap="square" rtlCol="0">
            <a:spAutoFit/>
          </a:bodyPr>
          <a:lstStyle/>
          <a:p>
            <a:r>
              <a:rPr lang="en-US" sz="4800" dirty="0"/>
              <a:t>This photo is your profile photo. It appears after you make your User Profile page. This will always take you back to your user page. This is when you are logged in as a Student. The User slide is (PAGE   )</a:t>
            </a:r>
          </a:p>
        </p:txBody>
      </p:sp>
      <p:pic>
        <p:nvPicPr>
          <p:cNvPr id="36" name="Picture 35"/>
          <p:cNvPicPr>
            <a:picLocks noChangeAspect="1"/>
          </p:cNvPicPr>
          <p:nvPr/>
        </p:nvPicPr>
        <p:blipFill>
          <a:blip r:embed="rId4"/>
          <a:stretch>
            <a:fillRect/>
          </a:stretch>
        </p:blipFill>
        <p:spPr>
          <a:xfrm>
            <a:off x="16441500" y="9954334"/>
            <a:ext cx="1327065" cy="1386192"/>
          </a:xfrm>
          <a:prstGeom prst="rect">
            <a:avLst/>
          </a:prstGeom>
        </p:spPr>
      </p:pic>
      <p:sp>
        <p:nvSpPr>
          <p:cNvPr id="37" name="TextBox 36"/>
          <p:cNvSpPr txBox="1"/>
          <p:nvPr/>
        </p:nvSpPr>
        <p:spPr>
          <a:xfrm>
            <a:off x="13783143" y="235104"/>
            <a:ext cx="13008077" cy="923330"/>
          </a:xfrm>
          <a:prstGeom prst="rect">
            <a:avLst/>
          </a:prstGeom>
          <a:noFill/>
        </p:spPr>
        <p:txBody>
          <a:bodyPr wrap="square" rtlCol="0">
            <a:spAutoFit/>
          </a:bodyPr>
          <a:lstStyle/>
          <a:p>
            <a:r>
              <a:rPr lang="en-US" sz="5400" dirty="0"/>
              <a:t>LOGGED IN AS A STUDENT</a:t>
            </a:r>
          </a:p>
        </p:txBody>
      </p:sp>
      <p:sp>
        <p:nvSpPr>
          <p:cNvPr id="38" name="TextBox 37"/>
          <p:cNvSpPr txBox="1"/>
          <p:nvPr/>
        </p:nvSpPr>
        <p:spPr>
          <a:xfrm>
            <a:off x="38984981" y="16649847"/>
            <a:ext cx="4724913" cy="3785652"/>
          </a:xfrm>
          <a:prstGeom prst="rect">
            <a:avLst/>
          </a:prstGeom>
          <a:noFill/>
        </p:spPr>
        <p:txBody>
          <a:bodyPr wrap="square" rtlCol="0">
            <a:spAutoFit/>
          </a:bodyPr>
          <a:lstStyle/>
          <a:p>
            <a:r>
              <a:rPr lang="en-US" sz="4800" dirty="0"/>
              <a:t>These is all the clubs that you are registered in when you make your profile.</a:t>
            </a:r>
          </a:p>
        </p:txBody>
      </p:sp>
      <p:sp>
        <p:nvSpPr>
          <p:cNvPr id="39" name="TextBox 38"/>
          <p:cNvSpPr txBox="1"/>
          <p:nvPr/>
        </p:nvSpPr>
        <p:spPr>
          <a:xfrm>
            <a:off x="34945748" y="13170076"/>
            <a:ext cx="1373769" cy="646331"/>
          </a:xfrm>
          <a:prstGeom prst="rect">
            <a:avLst/>
          </a:prstGeom>
          <a:solidFill>
            <a:schemeClr val="accent1">
              <a:lumMod val="20000"/>
              <a:lumOff val="80000"/>
            </a:schemeClr>
          </a:solidFill>
        </p:spPr>
        <p:txBody>
          <a:bodyPr wrap="square" rtlCol="0">
            <a:spAutoFit/>
          </a:bodyPr>
          <a:lstStyle/>
          <a:p>
            <a:r>
              <a:rPr lang="en-US" sz="3600" dirty="0"/>
              <a:t>AIAA</a:t>
            </a:r>
          </a:p>
        </p:txBody>
      </p:sp>
      <p:sp>
        <p:nvSpPr>
          <p:cNvPr id="40" name="TextBox 39"/>
          <p:cNvSpPr txBox="1"/>
          <p:nvPr/>
        </p:nvSpPr>
        <p:spPr>
          <a:xfrm>
            <a:off x="34977038" y="13976397"/>
            <a:ext cx="1373769" cy="646331"/>
          </a:xfrm>
          <a:prstGeom prst="rect">
            <a:avLst/>
          </a:prstGeom>
          <a:solidFill>
            <a:schemeClr val="accent1">
              <a:lumMod val="20000"/>
              <a:lumOff val="80000"/>
            </a:schemeClr>
          </a:solidFill>
        </p:spPr>
        <p:txBody>
          <a:bodyPr wrap="square" rtlCol="0">
            <a:spAutoFit/>
          </a:bodyPr>
          <a:lstStyle/>
          <a:p>
            <a:r>
              <a:rPr lang="en-US" sz="3600" dirty="0"/>
              <a:t>3DP </a:t>
            </a:r>
          </a:p>
        </p:txBody>
      </p:sp>
      <p:cxnSp>
        <p:nvCxnSpPr>
          <p:cNvPr id="42" name="Straight Connector 41"/>
          <p:cNvCxnSpPr/>
          <p:nvPr/>
        </p:nvCxnSpPr>
        <p:spPr>
          <a:xfrm flipH="1">
            <a:off x="36209046" y="12869906"/>
            <a:ext cx="218768" cy="946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0" idx="3"/>
          </p:cNvCxnSpPr>
          <p:nvPr/>
        </p:nvCxnSpPr>
        <p:spPr>
          <a:xfrm>
            <a:off x="36350807" y="13202368"/>
            <a:ext cx="0" cy="109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stCxn id="40" idx="3"/>
            <a:endCxn id="38" idx="0"/>
          </p:cNvCxnSpPr>
          <p:nvPr/>
        </p:nvCxnSpPr>
        <p:spPr>
          <a:xfrm>
            <a:off x="36350807" y="14299563"/>
            <a:ext cx="4996631" cy="2350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9" idx="0"/>
            <a:endCxn id="35" idx="2"/>
          </p:cNvCxnSpPr>
          <p:nvPr/>
        </p:nvCxnSpPr>
        <p:spPr>
          <a:xfrm flipV="1">
            <a:off x="17125371" y="8430839"/>
            <a:ext cx="1605528" cy="3223603"/>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6755993" y="905702"/>
            <a:ext cx="9182891" cy="5262979"/>
          </a:xfrm>
          <a:prstGeom prst="rect">
            <a:avLst/>
          </a:prstGeom>
          <a:noFill/>
        </p:spPr>
        <p:txBody>
          <a:bodyPr wrap="square" rtlCol="0">
            <a:spAutoFit/>
          </a:bodyPr>
          <a:lstStyle/>
          <a:p>
            <a:r>
              <a:rPr lang="en-US" sz="4800" dirty="0" err="1"/>
              <a:t>TechWebs</a:t>
            </a:r>
            <a:r>
              <a:rPr lang="en-US" sz="4800" dirty="0"/>
              <a:t> are the selected (People/clubs/companies/Comp Hosts that you selected to follow. Click this will always take you to the</a:t>
            </a:r>
          </a:p>
          <a:p>
            <a:r>
              <a:rPr lang="en-US" sz="4800" dirty="0" err="1"/>
              <a:t>UCTechWeb</a:t>
            </a:r>
            <a:r>
              <a:rPr lang="en-US" sz="4800" dirty="0"/>
              <a:t> page but it’ll start with displaying the companies you follow first.  </a:t>
            </a:r>
          </a:p>
        </p:txBody>
      </p:sp>
      <p:cxnSp>
        <p:nvCxnSpPr>
          <p:cNvPr id="66" name="Straight Connector 65"/>
          <p:cNvCxnSpPr>
            <a:cxnSpLocks/>
            <a:stCxn id="64" idx="2"/>
            <a:endCxn id="13" idx="0"/>
          </p:cNvCxnSpPr>
          <p:nvPr/>
        </p:nvCxnSpPr>
        <p:spPr>
          <a:xfrm flipH="1">
            <a:off x="32917980" y="6168681"/>
            <a:ext cx="8429459" cy="550197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385573" y="15186357"/>
            <a:ext cx="7144932" cy="2308324"/>
          </a:xfrm>
          <a:prstGeom prst="rect">
            <a:avLst/>
          </a:prstGeom>
          <a:noFill/>
        </p:spPr>
        <p:txBody>
          <a:bodyPr wrap="square" rtlCol="0">
            <a:spAutoFit/>
          </a:bodyPr>
          <a:lstStyle/>
          <a:p>
            <a:r>
              <a:rPr lang="en-US" sz="4800" dirty="0"/>
              <a:t>Send a message to someone. Refer to Messages page</a:t>
            </a:r>
          </a:p>
        </p:txBody>
      </p:sp>
      <p:cxnSp>
        <p:nvCxnSpPr>
          <p:cNvPr id="3" name="Straight Arrow Connector 2"/>
          <p:cNvCxnSpPr>
            <a:cxnSpLocks/>
            <a:endCxn id="7" idx="2"/>
          </p:cNvCxnSpPr>
          <p:nvPr/>
        </p:nvCxnSpPr>
        <p:spPr>
          <a:xfrm flipH="1" flipV="1">
            <a:off x="23319471" y="12818098"/>
            <a:ext cx="112488" cy="236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294363" y="3411049"/>
            <a:ext cx="6723988" cy="3785652"/>
          </a:xfrm>
          <a:prstGeom prst="rect">
            <a:avLst/>
          </a:prstGeom>
          <a:noFill/>
        </p:spPr>
        <p:txBody>
          <a:bodyPr wrap="square" rtlCol="0">
            <a:spAutoFit/>
          </a:bodyPr>
          <a:lstStyle/>
          <a:p>
            <a:r>
              <a:rPr lang="en-US" sz="4800" dirty="0"/>
              <a:t>This should lead to a forum page. Forum page not finished yet. Should we try to use stack overflow?</a:t>
            </a:r>
          </a:p>
        </p:txBody>
      </p:sp>
      <p:cxnSp>
        <p:nvCxnSpPr>
          <p:cNvPr id="21" name="Straight Arrow Connector 20"/>
          <p:cNvCxnSpPr>
            <a:cxnSpLocks/>
            <a:stCxn id="43" idx="2"/>
            <a:endCxn id="16" idx="0"/>
          </p:cNvCxnSpPr>
          <p:nvPr/>
        </p:nvCxnSpPr>
        <p:spPr>
          <a:xfrm flipH="1">
            <a:off x="25632602" y="7196701"/>
            <a:ext cx="2023755" cy="4473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5632602" y="20866940"/>
            <a:ext cx="6353535" cy="1569660"/>
          </a:xfrm>
          <a:prstGeom prst="rect">
            <a:avLst/>
          </a:prstGeom>
          <a:noFill/>
        </p:spPr>
        <p:txBody>
          <a:bodyPr wrap="square" rtlCol="0">
            <a:spAutoFit/>
          </a:bodyPr>
          <a:lstStyle/>
          <a:p>
            <a:r>
              <a:rPr lang="en-US" sz="4800" dirty="0"/>
              <a:t>Refer to Job Opportunities page</a:t>
            </a:r>
          </a:p>
        </p:txBody>
      </p:sp>
      <p:cxnSp>
        <p:nvCxnSpPr>
          <p:cNvPr id="47" name="Straight Arrow Connector 46"/>
          <p:cNvCxnSpPr>
            <a:stCxn id="49" idx="0"/>
            <a:endCxn id="15" idx="2"/>
          </p:cNvCxnSpPr>
          <p:nvPr/>
        </p:nvCxnSpPr>
        <p:spPr>
          <a:xfrm flipH="1" flipV="1">
            <a:off x="28016572" y="12809806"/>
            <a:ext cx="792798" cy="8057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437572" y="15615976"/>
            <a:ext cx="6353535" cy="4524315"/>
          </a:xfrm>
          <a:prstGeom prst="rect">
            <a:avLst/>
          </a:prstGeom>
          <a:noFill/>
        </p:spPr>
        <p:txBody>
          <a:bodyPr wrap="square" rtlCol="0">
            <a:spAutoFit/>
          </a:bodyPr>
          <a:lstStyle/>
          <a:p>
            <a:r>
              <a:rPr lang="en-US" sz="4800" dirty="0"/>
              <a:t>A Quick Job is when a employee or individual needs a job done at a quickly. They are able to offer up an incentive. Refer to 	Q-Job Page.</a:t>
            </a:r>
          </a:p>
        </p:txBody>
      </p:sp>
      <p:cxnSp>
        <p:nvCxnSpPr>
          <p:cNvPr id="53" name="Straight Arrow Connector 52"/>
          <p:cNvCxnSpPr>
            <a:endCxn id="14" idx="2"/>
          </p:cNvCxnSpPr>
          <p:nvPr/>
        </p:nvCxnSpPr>
        <p:spPr>
          <a:xfrm flipH="1" flipV="1">
            <a:off x="30467276" y="12809806"/>
            <a:ext cx="2105297" cy="2664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3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 y="659618"/>
            <a:ext cx="11003280" cy="7294305"/>
          </a:xfrm>
          <a:prstGeom prst="rect">
            <a:avLst/>
          </a:prstGeom>
          <a:noFill/>
        </p:spPr>
        <p:txBody>
          <a:bodyPr wrap="square" rtlCol="0">
            <a:spAutoFit/>
          </a:bodyPr>
          <a:lstStyle/>
          <a:p>
            <a:r>
              <a:rPr lang="en-US" dirty="0"/>
              <a:t>First Name:</a:t>
            </a:r>
          </a:p>
          <a:p>
            <a:r>
              <a:rPr lang="en-US" dirty="0"/>
              <a:t>Last Name:</a:t>
            </a:r>
          </a:p>
          <a:p>
            <a:r>
              <a:rPr lang="en-US" dirty="0"/>
              <a:t>Password:</a:t>
            </a:r>
          </a:p>
          <a:p>
            <a:r>
              <a:rPr lang="en-US" dirty="0"/>
              <a:t>School Email:</a:t>
            </a:r>
          </a:p>
          <a:p>
            <a:r>
              <a:rPr lang="en-US" dirty="0"/>
              <a:t>Student/Company/Competition Host</a:t>
            </a:r>
          </a:p>
          <a:p>
            <a:r>
              <a:rPr lang="en-US" dirty="0">
                <a:highlight>
                  <a:srgbClr val="FFFF00"/>
                </a:highlight>
              </a:rPr>
              <a:t>Join Now</a:t>
            </a:r>
          </a:p>
          <a:p>
            <a:r>
              <a:rPr lang="en-US" dirty="0"/>
              <a:t>------------------------------------------------------</a:t>
            </a:r>
          </a:p>
          <a:p>
            <a:r>
              <a:rPr lang="en-US" b="1" dirty="0"/>
              <a:t>If Student is selected. These are added</a:t>
            </a:r>
          </a:p>
          <a:p>
            <a:r>
              <a:rPr lang="en-US" dirty="0"/>
              <a:t>College:</a:t>
            </a:r>
          </a:p>
          <a:p>
            <a:r>
              <a:rPr lang="en-US" dirty="0"/>
              <a:t>Major:</a:t>
            </a:r>
          </a:p>
          <a:p>
            <a:r>
              <a:rPr lang="en-US" dirty="0"/>
              <a:t>College:___________ (IF NOT EXIST) Ask Name, address</a:t>
            </a:r>
          </a:p>
          <a:p>
            <a:r>
              <a:rPr lang="en-US" dirty="0"/>
              <a:t>Clubs:</a:t>
            </a:r>
          </a:p>
          <a:p>
            <a:r>
              <a:rPr lang="en-US" dirty="0"/>
              <a:t>Anticipated Graduation Date: Month/Year</a:t>
            </a:r>
          </a:p>
          <a:p>
            <a:r>
              <a:rPr lang="en-US" dirty="0"/>
              <a:t>-------------------------------------------------------</a:t>
            </a:r>
          </a:p>
          <a:p>
            <a:r>
              <a:rPr lang="en-US" b="1" dirty="0"/>
              <a:t>If Company is selected. These are added</a:t>
            </a:r>
          </a:p>
          <a:p>
            <a:r>
              <a:rPr lang="en-US" dirty="0"/>
              <a:t>Company Name:</a:t>
            </a:r>
          </a:p>
          <a:p>
            <a:r>
              <a:rPr lang="en-US" dirty="0"/>
              <a:t>Company Address:</a:t>
            </a:r>
          </a:p>
          <a:p>
            <a:r>
              <a:rPr lang="en-US" dirty="0"/>
              <a:t>---------------------------------------------------------</a:t>
            </a:r>
          </a:p>
          <a:p>
            <a:r>
              <a:rPr lang="en-US" b="1" dirty="0"/>
              <a:t>If Competition host is selected, these are added</a:t>
            </a:r>
          </a:p>
          <a:p>
            <a:r>
              <a:rPr lang="en-US" dirty="0"/>
              <a:t>Majors that compete:</a:t>
            </a:r>
          </a:p>
          <a:p>
            <a:endParaRPr lang="en-US" dirty="0"/>
          </a:p>
          <a:p>
            <a:endParaRPr lang="en-US" dirty="0"/>
          </a:p>
          <a:p>
            <a:endParaRPr lang="en-US" dirty="0"/>
          </a:p>
          <a:p>
            <a:endParaRPr lang="en-US" dirty="0"/>
          </a:p>
          <a:p>
            <a:endParaRPr lang="en-US" dirty="0"/>
          </a:p>
        </p:txBody>
      </p:sp>
      <p:sp>
        <p:nvSpPr>
          <p:cNvPr id="4" name="Rectangle 3"/>
          <p:cNvSpPr/>
          <p:nvPr/>
        </p:nvSpPr>
        <p:spPr>
          <a:xfrm>
            <a:off x="274320" y="290286"/>
            <a:ext cx="6107430" cy="6415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9900" y="270748"/>
            <a:ext cx="3600450" cy="369332"/>
          </a:xfrm>
          <a:prstGeom prst="rect">
            <a:avLst/>
          </a:prstGeom>
          <a:noFill/>
        </p:spPr>
        <p:txBody>
          <a:bodyPr wrap="square" rtlCol="0">
            <a:spAutoFit/>
          </a:bodyPr>
          <a:lstStyle/>
          <a:p>
            <a:r>
              <a:rPr lang="en-US" dirty="0"/>
              <a:t>First Page</a:t>
            </a:r>
          </a:p>
        </p:txBody>
      </p:sp>
      <p:sp>
        <p:nvSpPr>
          <p:cNvPr id="5" name="Slide Number Placeholder 4"/>
          <p:cNvSpPr>
            <a:spLocks noGrp="1"/>
          </p:cNvSpPr>
          <p:nvPr>
            <p:ph type="sldNum" sz="quarter" idx="12"/>
          </p:nvPr>
        </p:nvSpPr>
        <p:spPr/>
        <p:txBody>
          <a:bodyPr/>
          <a:lstStyle/>
          <a:p>
            <a:fld id="{C53AE6AD-9C54-4986-B515-290FD778A662}" type="slidenum">
              <a:rPr lang="en-US" smtClean="0"/>
              <a:t>20</a:t>
            </a:fld>
            <a:endParaRPr lang="en-US"/>
          </a:p>
        </p:txBody>
      </p:sp>
    </p:spTree>
    <p:extLst>
      <p:ext uri="{BB962C8B-B14F-4D97-AF65-F5344CB8AC3E}">
        <p14:creationId xmlns:p14="http://schemas.microsoft.com/office/powerpoint/2010/main" val="2244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94443212"/>
              </p:ext>
            </p:extLst>
          </p:nvPr>
        </p:nvGraphicFramePr>
        <p:xfrm>
          <a:off x="2346960" y="2600960"/>
          <a:ext cx="29992320" cy="10879564"/>
        </p:xfrm>
        <a:graphic>
          <a:graphicData uri="http://schemas.openxmlformats.org/drawingml/2006/table">
            <a:tbl>
              <a:tblPr firstRow="1" bandRow="1">
                <a:tableStyleId>{5C22544A-7EE6-4342-B048-85BDC9FD1C3A}</a:tableStyleId>
              </a:tblPr>
              <a:tblGrid>
                <a:gridCol w="5998464">
                  <a:extLst>
                    <a:ext uri="{9D8B030D-6E8A-4147-A177-3AD203B41FA5}">
                      <a16:colId xmlns:a16="http://schemas.microsoft.com/office/drawing/2014/main" val="3496463058"/>
                    </a:ext>
                  </a:extLst>
                </a:gridCol>
                <a:gridCol w="5998464">
                  <a:extLst>
                    <a:ext uri="{9D8B030D-6E8A-4147-A177-3AD203B41FA5}">
                      <a16:colId xmlns:a16="http://schemas.microsoft.com/office/drawing/2014/main" val="298566677"/>
                    </a:ext>
                  </a:extLst>
                </a:gridCol>
                <a:gridCol w="5998464">
                  <a:extLst>
                    <a:ext uri="{9D8B030D-6E8A-4147-A177-3AD203B41FA5}">
                      <a16:colId xmlns:a16="http://schemas.microsoft.com/office/drawing/2014/main" val="3607834669"/>
                    </a:ext>
                  </a:extLst>
                </a:gridCol>
                <a:gridCol w="5998464">
                  <a:extLst>
                    <a:ext uri="{9D8B030D-6E8A-4147-A177-3AD203B41FA5}">
                      <a16:colId xmlns:a16="http://schemas.microsoft.com/office/drawing/2014/main" val="426774880"/>
                    </a:ext>
                  </a:extLst>
                </a:gridCol>
                <a:gridCol w="5998464">
                  <a:extLst>
                    <a:ext uri="{9D8B030D-6E8A-4147-A177-3AD203B41FA5}">
                      <a16:colId xmlns:a16="http://schemas.microsoft.com/office/drawing/2014/main" val="1983429888"/>
                    </a:ext>
                  </a:extLst>
                </a:gridCol>
              </a:tblGrid>
              <a:tr h="698593">
                <a:tc>
                  <a:txBody>
                    <a:bodyPr/>
                    <a:lstStyle/>
                    <a:p>
                      <a:r>
                        <a:rPr lang="en-US" sz="3200" dirty="0"/>
                        <a:t>Name</a:t>
                      </a:r>
                    </a:p>
                  </a:txBody>
                  <a:tcPr/>
                </a:tc>
                <a:tc>
                  <a:txBody>
                    <a:bodyPr/>
                    <a:lstStyle/>
                    <a:p>
                      <a:r>
                        <a:rPr lang="en-US" sz="3200" dirty="0"/>
                        <a:t>School</a:t>
                      </a:r>
                    </a:p>
                  </a:txBody>
                  <a:tcPr/>
                </a:tc>
                <a:tc>
                  <a:txBody>
                    <a:bodyPr/>
                    <a:lstStyle/>
                    <a:p>
                      <a:r>
                        <a:rPr lang="en-US" sz="3200" dirty="0"/>
                        <a:t>Questions Answered</a:t>
                      </a:r>
                    </a:p>
                  </a:txBody>
                  <a:tcPr/>
                </a:tc>
                <a:tc>
                  <a:txBody>
                    <a:bodyPr/>
                    <a:lstStyle/>
                    <a:p>
                      <a:r>
                        <a:rPr lang="en-US" sz="3200" dirty="0"/>
                        <a:t>Questions Asked</a:t>
                      </a:r>
                    </a:p>
                  </a:txBody>
                  <a:tcPr/>
                </a:tc>
                <a:tc>
                  <a:txBody>
                    <a:bodyPr/>
                    <a:lstStyle/>
                    <a:p>
                      <a:r>
                        <a:rPr lang="en-US" sz="3200" dirty="0"/>
                        <a:t>Points</a:t>
                      </a:r>
                    </a:p>
                  </a:txBody>
                  <a:tcPr/>
                </a:tc>
                <a:extLst>
                  <a:ext uri="{0D108BD9-81ED-4DB2-BD59-A6C34878D82A}">
                    <a16:rowId xmlns:a16="http://schemas.microsoft.com/office/drawing/2014/main" val="730455634"/>
                  </a:ext>
                </a:extLst>
              </a:tr>
              <a:tr h="1577247">
                <a:tc>
                  <a:txBody>
                    <a:bodyPr/>
                    <a:lstStyle/>
                    <a:p>
                      <a:r>
                        <a:rPr lang="en-US" sz="4000" dirty="0"/>
                        <a:t>Brandon Torres</a:t>
                      </a:r>
                    </a:p>
                  </a:txBody>
                  <a:tcPr/>
                </a:tc>
                <a:tc>
                  <a:txBody>
                    <a:bodyPr/>
                    <a:lstStyle/>
                    <a:p>
                      <a:r>
                        <a:rPr lang="en-US" sz="4000" dirty="0"/>
                        <a:t>University of Missouri Columbia</a:t>
                      </a:r>
                    </a:p>
                  </a:txBody>
                  <a:tcPr/>
                </a:tc>
                <a:tc>
                  <a:txBody>
                    <a:bodyPr/>
                    <a:lstStyle/>
                    <a:p>
                      <a:r>
                        <a:rPr lang="en-US" sz="4000" dirty="0"/>
                        <a:t>15</a:t>
                      </a:r>
                    </a:p>
                  </a:txBody>
                  <a:tcPr/>
                </a:tc>
                <a:tc>
                  <a:txBody>
                    <a:bodyPr/>
                    <a:lstStyle/>
                    <a:p>
                      <a:r>
                        <a:rPr lang="en-US" sz="4000" dirty="0"/>
                        <a:t>4</a:t>
                      </a:r>
                    </a:p>
                  </a:txBody>
                  <a:tcPr/>
                </a:tc>
                <a:tc>
                  <a:txBody>
                    <a:bodyPr/>
                    <a:lstStyle/>
                    <a:p>
                      <a:r>
                        <a:rPr lang="en-US" sz="4000" dirty="0"/>
                        <a:t>2500</a:t>
                      </a:r>
                    </a:p>
                  </a:txBody>
                  <a:tcPr/>
                </a:tc>
                <a:extLst>
                  <a:ext uri="{0D108BD9-81ED-4DB2-BD59-A6C34878D82A}">
                    <a16:rowId xmlns:a16="http://schemas.microsoft.com/office/drawing/2014/main" val="2561878829"/>
                  </a:ext>
                </a:extLst>
              </a:tr>
              <a:tr h="1433954">
                <a:tc>
                  <a:txBody>
                    <a:bodyPr/>
                    <a:lstStyle/>
                    <a:p>
                      <a:r>
                        <a:rPr lang="en-US" sz="4000" dirty="0"/>
                        <a:t>Stefano </a:t>
                      </a:r>
                      <a:r>
                        <a:rPr lang="en-US" sz="4000" dirty="0" err="1"/>
                        <a:t>Menci</a:t>
                      </a:r>
                      <a:endParaRPr lang="en-US" sz="4000" dirty="0"/>
                    </a:p>
                  </a:txBody>
                  <a:tcPr/>
                </a:tc>
                <a:tc>
                  <a:txBody>
                    <a:bodyPr/>
                    <a:lstStyle/>
                    <a:p>
                      <a:r>
                        <a:rPr lang="en-US" sz="4000" dirty="0"/>
                        <a:t>Harvard</a:t>
                      </a:r>
                    </a:p>
                  </a:txBody>
                  <a:tcPr/>
                </a:tc>
                <a:tc>
                  <a:txBody>
                    <a:bodyPr/>
                    <a:lstStyle/>
                    <a:p>
                      <a:r>
                        <a:rPr lang="en-US" sz="4000" dirty="0"/>
                        <a:t>6</a:t>
                      </a:r>
                    </a:p>
                  </a:txBody>
                  <a:tcPr/>
                </a:tc>
                <a:tc>
                  <a:txBody>
                    <a:bodyPr/>
                    <a:lstStyle/>
                    <a:p>
                      <a:r>
                        <a:rPr lang="en-US" sz="4000" dirty="0"/>
                        <a:t>11</a:t>
                      </a:r>
                    </a:p>
                  </a:txBody>
                  <a:tcPr/>
                </a:tc>
                <a:tc>
                  <a:txBody>
                    <a:bodyPr/>
                    <a:lstStyle/>
                    <a:p>
                      <a:r>
                        <a:rPr lang="en-US" sz="4000" dirty="0"/>
                        <a:t>2350</a:t>
                      </a:r>
                    </a:p>
                  </a:txBody>
                  <a:tcPr/>
                </a:tc>
                <a:extLst>
                  <a:ext uri="{0D108BD9-81ED-4DB2-BD59-A6C34878D82A}">
                    <a16:rowId xmlns:a16="http://schemas.microsoft.com/office/drawing/2014/main" val="2422386377"/>
                  </a:ext>
                </a:extLst>
              </a:tr>
              <a:tr h="1433954">
                <a:tc>
                  <a:txBody>
                    <a:bodyPr/>
                    <a:lstStyle/>
                    <a:p>
                      <a:r>
                        <a:rPr lang="en-US" sz="4000" dirty="0"/>
                        <a:t>Monica Vollmer</a:t>
                      </a:r>
                    </a:p>
                  </a:txBody>
                  <a:tcPr/>
                </a:tc>
                <a:tc>
                  <a:txBody>
                    <a:bodyPr/>
                    <a:lstStyle/>
                    <a:p>
                      <a:r>
                        <a:rPr lang="en-US" sz="4000" dirty="0"/>
                        <a:t>University of Mississippi</a:t>
                      </a:r>
                    </a:p>
                  </a:txBody>
                  <a:tcPr/>
                </a:tc>
                <a:tc>
                  <a:txBody>
                    <a:bodyPr/>
                    <a:lstStyle/>
                    <a:p>
                      <a:r>
                        <a:rPr lang="en-US" sz="4000" dirty="0"/>
                        <a:t>4</a:t>
                      </a:r>
                    </a:p>
                  </a:txBody>
                  <a:tcPr/>
                </a:tc>
                <a:tc>
                  <a:txBody>
                    <a:bodyPr/>
                    <a:lstStyle/>
                    <a:p>
                      <a:r>
                        <a:rPr lang="en-US" sz="4000" dirty="0"/>
                        <a:t>5</a:t>
                      </a:r>
                    </a:p>
                  </a:txBody>
                  <a:tcPr/>
                </a:tc>
                <a:tc>
                  <a:txBody>
                    <a:bodyPr/>
                    <a:lstStyle/>
                    <a:p>
                      <a:r>
                        <a:rPr lang="en-US" sz="4000" dirty="0"/>
                        <a:t>1800</a:t>
                      </a:r>
                    </a:p>
                  </a:txBody>
                  <a:tcPr/>
                </a:tc>
                <a:extLst>
                  <a:ext uri="{0D108BD9-81ED-4DB2-BD59-A6C34878D82A}">
                    <a16:rowId xmlns:a16="http://schemas.microsoft.com/office/drawing/2014/main" val="2463815762"/>
                  </a:ext>
                </a:extLst>
              </a:tr>
              <a:tr h="1433954">
                <a:tc>
                  <a:txBody>
                    <a:bodyPr/>
                    <a:lstStyle/>
                    <a:p>
                      <a:r>
                        <a:rPr lang="en-US" sz="4000" dirty="0"/>
                        <a:t>Bob Dylan</a:t>
                      </a:r>
                    </a:p>
                  </a:txBody>
                  <a:tcPr/>
                </a:tc>
                <a:tc>
                  <a:txBody>
                    <a:bodyPr/>
                    <a:lstStyle/>
                    <a:p>
                      <a:r>
                        <a:rPr lang="en-US" sz="4000" dirty="0"/>
                        <a:t>University of New York</a:t>
                      </a:r>
                    </a:p>
                  </a:txBody>
                  <a:tcPr/>
                </a:tc>
                <a:tc>
                  <a:txBody>
                    <a:bodyPr/>
                    <a:lstStyle/>
                    <a:p>
                      <a:r>
                        <a:rPr lang="en-US" sz="4000" dirty="0"/>
                        <a:t>2</a:t>
                      </a:r>
                    </a:p>
                  </a:txBody>
                  <a:tcPr/>
                </a:tc>
                <a:tc>
                  <a:txBody>
                    <a:bodyPr/>
                    <a:lstStyle/>
                    <a:p>
                      <a:r>
                        <a:rPr lang="en-US" sz="4000" dirty="0"/>
                        <a:t>3</a:t>
                      </a:r>
                    </a:p>
                  </a:txBody>
                  <a:tcPr/>
                </a:tc>
                <a:tc>
                  <a:txBody>
                    <a:bodyPr/>
                    <a:lstStyle/>
                    <a:p>
                      <a:r>
                        <a:rPr lang="en-US" sz="4000" dirty="0"/>
                        <a:t>1100</a:t>
                      </a:r>
                    </a:p>
                  </a:txBody>
                  <a:tcPr/>
                </a:tc>
                <a:extLst>
                  <a:ext uri="{0D108BD9-81ED-4DB2-BD59-A6C34878D82A}">
                    <a16:rowId xmlns:a16="http://schemas.microsoft.com/office/drawing/2014/main" val="2314394902"/>
                  </a:ext>
                </a:extLst>
              </a:tr>
              <a:tr h="14339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54821818"/>
                  </a:ext>
                </a:extLst>
              </a:tr>
              <a:tr h="14339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0019759"/>
                  </a:ext>
                </a:extLst>
              </a:tr>
              <a:tr h="143395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81911764"/>
                  </a:ext>
                </a:extLst>
              </a:tr>
            </a:tbl>
          </a:graphicData>
        </a:graphic>
      </p:graphicFrame>
      <p:sp>
        <p:nvSpPr>
          <p:cNvPr id="5" name="TextBox 4"/>
          <p:cNvSpPr txBox="1"/>
          <p:nvPr/>
        </p:nvSpPr>
        <p:spPr>
          <a:xfrm>
            <a:off x="15453360" y="1097280"/>
            <a:ext cx="3017520" cy="369332"/>
          </a:xfrm>
          <a:prstGeom prst="rect">
            <a:avLst/>
          </a:prstGeom>
          <a:noFill/>
        </p:spPr>
        <p:txBody>
          <a:bodyPr wrap="square" rtlCol="0">
            <a:spAutoFit/>
          </a:bodyPr>
          <a:lstStyle/>
          <a:p>
            <a:r>
              <a:rPr lang="en-US" dirty="0"/>
              <a:t>TECH WEB SCORE BOARD</a:t>
            </a:r>
          </a:p>
        </p:txBody>
      </p:sp>
      <p:sp>
        <p:nvSpPr>
          <p:cNvPr id="7" name="TextBox 6"/>
          <p:cNvSpPr txBox="1"/>
          <p:nvPr/>
        </p:nvSpPr>
        <p:spPr>
          <a:xfrm>
            <a:off x="6156960" y="15240000"/>
            <a:ext cx="17556480" cy="4247317"/>
          </a:xfrm>
          <a:prstGeom prst="rect">
            <a:avLst/>
          </a:prstGeom>
          <a:noFill/>
        </p:spPr>
        <p:txBody>
          <a:bodyPr wrap="square" rtlCol="0">
            <a:spAutoFit/>
          </a:bodyPr>
          <a:lstStyle/>
          <a:p>
            <a:r>
              <a:rPr lang="en-US" sz="5400" dirty="0"/>
              <a:t>BECAUSE WE ARE NOT SURE IF WE ARE USING STACK OVERFLOW OR A MADE FORUM . DO YOU THINK IT WOULD BE WISE TO WAIT ON THIS SCOREBOARD/FORUM THING UNTIL WE HAVE A LOT OF USERS. AND THEN WE CAN BRING IT OUT? </a:t>
            </a:r>
          </a:p>
        </p:txBody>
      </p:sp>
      <p:sp>
        <p:nvSpPr>
          <p:cNvPr id="3" name="Slide Number Placeholder 2"/>
          <p:cNvSpPr>
            <a:spLocks noGrp="1"/>
          </p:cNvSpPr>
          <p:nvPr>
            <p:ph type="sldNum" sz="quarter" idx="12"/>
          </p:nvPr>
        </p:nvSpPr>
        <p:spPr/>
        <p:txBody>
          <a:bodyPr/>
          <a:lstStyle/>
          <a:p>
            <a:fld id="{C53AE6AD-9C54-4986-B515-290FD778A662}" type="slidenum">
              <a:rPr lang="en-US" smtClean="0"/>
              <a:t>21</a:t>
            </a:fld>
            <a:endParaRPr lang="en-US"/>
          </a:p>
        </p:txBody>
      </p:sp>
    </p:spTree>
    <p:extLst>
      <p:ext uri="{BB962C8B-B14F-4D97-AF65-F5344CB8AC3E}">
        <p14:creationId xmlns:p14="http://schemas.microsoft.com/office/powerpoint/2010/main" val="2108605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117721" y="2168593"/>
            <a:ext cx="22289107" cy="25112176"/>
            <a:chOff x="17884502" y="4895548"/>
            <a:chExt cx="18097435" cy="20389600"/>
          </a:xfrm>
        </p:grpSpPr>
        <p:pic>
          <p:nvPicPr>
            <p:cNvPr id="5" name="Picture 4"/>
            <p:cNvPicPr>
              <a:picLocks noChangeAspect="1"/>
            </p:cNvPicPr>
            <p:nvPr/>
          </p:nvPicPr>
          <p:blipFill>
            <a:blip r:embed="rId2"/>
            <a:stretch>
              <a:fillRect/>
            </a:stretch>
          </p:blipFill>
          <p:spPr>
            <a:xfrm>
              <a:off x="17884502" y="4895548"/>
              <a:ext cx="18097435" cy="20389600"/>
            </a:xfrm>
            <a:prstGeom prst="rect">
              <a:avLst/>
            </a:prstGeom>
          </p:spPr>
        </p:pic>
        <p:sp>
          <p:nvSpPr>
            <p:cNvPr id="28" name="TextBox 27"/>
            <p:cNvSpPr txBox="1"/>
            <p:nvPr/>
          </p:nvSpPr>
          <p:spPr>
            <a:xfrm>
              <a:off x="30103183" y="21899828"/>
              <a:ext cx="4166372" cy="1109554"/>
            </a:xfrm>
            <a:prstGeom prst="rect">
              <a:avLst/>
            </a:prstGeom>
            <a:noFill/>
          </p:spPr>
          <p:txBody>
            <a:bodyPr wrap="square" rtlCol="0">
              <a:spAutoFit/>
            </a:bodyPr>
            <a:lstStyle/>
            <a:p>
              <a:r>
                <a:rPr lang="en-US" dirty="0"/>
                <a:t>Follow</a:t>
              </a:r>
            </a:p>
          </p:txBody>
        </p:sp>
      </p:grpSp>
      <p:sp>
        <p:nvSpPr>
          <p:cNvPr id="2" name="TextBox 1"/>
          <p:cNvSpPr txBox="1"/>
          <p:nvPr/>
        </p:nvSpPr>
        <p:spPr>
          <a:xfrm>
            <a:off x="16732858" y="1596925"/>
            <a:ext cx="5593721" cy="1015663"/>
          </a:xfrm>
          <a:prstGeom prst="rect">
            <a:avLst/>
          </a:prstGeom>
          <a:noFill/>
        </p:spPr>
        <p:txBody>
          <a:bodyPr wrap="square" rtlCol="0">
            <a:spAutoFit/>
          </a:bodyPr>
          <a:lstStyle/>
          <a:p>
            <a:r>
              <a:rPr lang="en-US" sz="6000" dirty="0" err="1"/>
              <a:t>TechWeb</a:t>
            </a:r>
            <a:endParaRPr lang="en-US" sz="6000" dirty="0"/>
          </a:p>
        </p:txBody>
      </p:sp>
      <p:sp>
        <p:nvSpPr>
          <p:cNvPr id="16" name="Rectangle: Rounded Corners 15"/>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18" name="Rectangle: Rounded Corners 17"/>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0" name="Rectangle: Rounded Corners 29"/>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1" name="Picture 30"/>
          <p:cNvPicPr>
            <a:picLocks noChangeAspect="1"/>
          </p:cNvPicPr>
          <p:nvPr/>
        </p:nvPicPr>
        <p:blipFill>
          <a:blip r:embed="rId3"/>
          <a:stretch>
            <a:fillRect/>
          </a:stretch>
        </p:blipFill>
        <p:spPr>
          <a:xfrm>
            <a:off x="16475827" y="121203"/>
            <a:ext cx="1181100" cy="1171575"/>
          </a:xfrm>
          <a:prstGeom prst="rect">
            <a:avLst/>
          </a:prstGeom>
        </p:spPr>
      </p:pic>
      <p:pic>
        <p:nvPicPr>
          <p:cNvPr id="32" name="Picture 31"/>
          <p:cNvPicPr>
            <a:picLocks noChangeAspect="1"/>
          </p:cNvPicPr>
          <p:nvPr/>
        </p:nvPicPr>
        <p:blipFill>
          <a:blip r:embed="rId4"/>
          <a:stretch>
            <a:fillRect/>
          </a:stretch>
        </p:blipFill>
        <p:spPr>
          <a:xfrm>
            <a:off x="9071949" y="119440"/>
            <a:ext cx="7114870" cy="1052512"/>
          </a:xfrm>
          <a:prstGeom prst="rect">
            <a:avLst/>
          </a:prstGeom>
        </p:spPr>
      </p:pic>
      <p:sp>
        <p:nvSpPr>
          <p:cNvPr id="33" name="TextBox 32"/>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4" name="Isosceles Triangle 33"/>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6" name="Rectangle: Rounded Corners 35"/>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7" name="Rectangle: Rounded Corners 36"/>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8" name="Rectangle: Rounded Corners 37"/>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pic>
        <p:nvPicPr>
          <p:cNvPr id="3" name="Picture 2"/>
          <p:cNvPicPr>
            <a:picLocks noChangeAspect="1"/>
          </p:cNvPicPr>
          <p:nvPr/>
        </p:nvPicPr>
        <p:blipFill>
          <a:blip r:embed="rId5"/>
          <a:stretch>
            <a:fillRect/>
          </a:stretch>
        </p:blipFill>
        <p:spPr>
          <a:xfrm>
            <a:off x="30285595" y="3954060"/>
            <a:ext cx="5663380" cy="3979673"/>
          </a:xfrm>
          <a:prstGeom prst="rect">
            <a:avLst/>
          </a:prstGeom>
        </p:spPr>
      </p:pic>
      <p:sp>
        <p:nvSpPr>
          <p:cNvPr id="4" name="TextBox 3"/>
          <p:cNvSpPr txBox="1"/>
          <p:nvPr/>
        </p:nvSpPr>
        <p:spPr>
          <a:xfrm>
            <a:off x="31140853" y="3123063"/>
            <a:ext cx="4767542" cy="830997"/>
          </a:xfrm>
          <a:prstGeom prst="rect">
            <a:avLst/>
          </a:prstGeom>
          <a:noFill/>
        </p:spPr>
        <p:txBody>
          <a:bodyPr wrap="square" rtlCol="0">
            <a:spAutoFit/>
          </a:bodyPr>
          <a:lstStyle/>
          <a:p>
            <a:r>
              <a:rPr lang="en-US" sz="4800" dirty="0"/>
              <a:t>MAP SEARCH</a:t>
            </a:r>
          </a:p>
        </p:txBody>
      </p:sp>
      <p:sp>
        <p:nvSpPr>
          <p:cNvPr id="7" name="Slide Number Placeholder 6"/>
          <p:cNvSpPr>
            <a:spLocks noGrp="1"/>
          </p:cNvSpPr>
          <p:nvPr>
            <p:ph type="sldNum" sz="quarter" idx="12"/>
          </p:nvPr>
        </p:nvSpPr>
        <p:spPr/>
        <p:txBody>
          <a:bodyPr/>
          <a:lstStyle/>
          <a:p>
            <a:fld id="{C53AE6AD-9C54-4986-B515-290FD778A662}" type="slidenum">
              <a:rPr lang="en-US" smtClean="0"/>
              <a:t>3</a:t>
            </a:fld>
            <a:endParaRPr lang="en-US"/>
          </a:p>
        </p:txBody>
      </p:sp>
      <p:sp>
        <p:nvSpPr>
          <p:cNvPr id="8" name="TextBox 7"/>
          <p:cNvSpPr txBox="1"/>
          <p:nvPr/>
        </p:nvSpPr>
        <p:spPr>
          <a:xfrm>
            <a:off x="1091381" y="22535535"/>
            <a:ext cx="5810864" cy="2800767"/>
          </a:xfrm>
          <a:prstGeom prst="rect">
            <a:avLst/>
          </a:prstGeom>
          <a:noFill/>
        </p:spPr>
        <p:txBody>
          <a:bodyPr wrap="square" rtlCol="0">
            <a:spAutoFit/>
          </a:bodyPr>
          <a:lstStyle/>
          <a:p>
            <a:r>
              <a:rPr lang="en-US" sz="4400" dirty="0"/>
              <a:t>TECHWEB FILTER OPTIONS. SHOWS ONLY SCHOOLS YOU WANT TO FOLLOW </a:t>
            </a:r>
          </a:p>
        </p:txBody>
      </p:sp>
    </p:spTree>
    <p:extLst>
      <p:ext uri="{BB962C8B-B14F-4D97-AF65-F5344CB8AC3E}">
        <p14:creationId xmlns:p14="http://schemas.microsoft.com/office/powerpoint/2010/main" val="206773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98895" y="2110529"/>
            <a:ext cx="32522595" cy="24919329"/>
            <a:chOff x="793370" y="7513982"/>
            <a:chExt cx="17693414" cy="13556975"/>
          </a:xfrm>
        </p:grpSpPr>
        <p:pic>
          <p:nvPicPr>
            <p:cNvPr id="4" name="Picture 3"/>
            <p:cNvPicPr>
              <a:picLocks noChangeAspect="1"/>
            </p:cNvPicPr>
            <p:nvPr/>
          </p:nvPicPr>
          <p:blipFill>
            <a:blip r:embed="rId2"/>
            <a:stretch>
              <a:fillRect/>
            </a:stretch>
          </p:blipFill>
          <p:spPr>
            <a:xfrm>
              <a:off x="1545311" y="8219158"/>
              <a:ext cx="15535355" cy="9961761"/>
            </a:xfrm>
            <a:prstGeom prst="rect">
              <a:avLst/>
            </a:prstGeom>
          </p:spPr>
        </p:pic>
        <p:sp>
          <p:nvSpPr>
            <p:cNvPr id="2" name="Rectangle 1"/>
            <p:cNvSpPr/>
            <p:nvPr/>
          </p:nvSpPr>
          <p:spPr>
            <a:xfrm>
              <a:off x="9312988" y="20197794"/>
              <a:ext cx="1677516" cy="318138"/>
            </a:xfrm>
            <a:prstGeom prst="rect">
              <a:avLst/>
            </a:prstGeom>
          </p:spPr>
          <p:txBody>
            <a:bodyPr wrap="none">
              <a:spAutoFit/>
            </a:bodyPr>
            <a:lstStyle/>
            <a:p>
              <a:r>
                <a:rPr lang="en-US" sz="3200" dirty="0"/>
                <a:t>state/school/club</a:t>
              </a:r>
            </a:p>
          </p:txBody>
        </p:sp>
        <p:pic>
          <p:nvPicPr>
            <p:cNvPr id="3" name="Picture 2"/>
            <p:cNvPicPr>
              <a:picLocks noChangeAspect="1"/>
            </p:cNvPicPr>
            <p:nvPr/>
          </p:nvPicPr>
          <p:blipFill>
            <a:blip r:embed="rId3"/>
            <a:stretch>
              <a:fillRect/>
            </a:stretch>
          </p:blipFill>
          <p:spPr>
            <a:xfrm>
              <a:off x="11123454" y="19854411"/>
              <a:ext cx="5436887" cy="686765"/>
            </a:xfrm>
            <a:prstGeom prst="rect">
              <a:avLst/>
            </a:prstGeom>
          </p:spPr>
        </p:pic>
        <p:sp>
          <p:nvSpPr>
            <p:cNvPr id="9" name="Rectangle 8"/>
            <p:cNvSpPr/>
            <p:nvPr/>
          </p:nvSpPr>
          <p:spPr>
            <a:xfrm>
              <a:off x="793370" y="7513982"/>
              <a:ext cx="17693414" cy="1355697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Rounded Corners 10"/>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3" name="Rectangle: Rounded Corners 22"/>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0" name="Rectangle: Rounded Corners 29"/>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18" name="Picture 17"/>
          <p:cNvPicPr>
            <a:picLocks noChangeAspect="1"/>
          </p:cNvPicPr>
          <p:nvPr/>
        </p:nvPicPr>
        <p:blipFill>
          <a:blip r:embed="rId4"/>
          <a:stretch>
            <a:fillRect/>
          </a:stretch>
        </p:blipFill>
        <p:spPr>
          <a:xfrm>
            <a:off x="16475827" y="121203"/>
            <a:ext cx="1181100" cy="1171575"/>
          </a:xfrm>
          <a:prstGeom prst="rect">
            <a:avLst/>
          </a:prstGeom>
        </p:spPr>
      </p:pic>
      <p:pic>
        <p:nvPicPr>
          <p:cNvPr id="19" name="Picture 18"/>
          <p:cNvPicPr>
            <a:picLocks noChangeAspect="1"/>
          </p:cNvPicPr>
          <p:nvPr/>
        </p:nvPicPr>
        <p:blipFill>
          <a:blip r:embed="rId5"/>
          <a:stretch>
            <a:fillRect/>
          </a:stretch>
        </p:blipFill>
        <p:spPr>
          <a:xfrm>
            <a:off x="9071949" y="119440"/>
            <a:ext cx="7114870" cy="1052512"/>
          </a:xfrm>
          <a:prstGeom prst="rect">
            <a:avLst/>
          </a:prstGeom>
        </p:spPr>
      </p:pic>
      <p:sp>
        <p:nvSpPr>
          <p:cNvPr id="20" name="TextBox 19"/>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21" name="Isosceles Triangle 20"/>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5" name="Rectangle: Rounded Corners 34"/>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8" name="Rectangle: Rounded Corners 37"/>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9" name="Rectangle: Rounded Corners 38"/>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40" name="Slide Number Placeholder 39"/>
          <p:cNvSpPr>
            <a:spLocks noGrp="1"/>
          </p:cNvSpPr>
          <p:nvPr>
            <p:ph type="sldNum" sz="quarter" idx="12"/>
          </p:nvPr>
        </p:nvSpPr>
        <p:spPr/>
        <p:txBody>
          <a:bodyPr/>
          <a:lstStyle/>
          <a:p>
            <a:fld id="{C53AE6AD-9C54-4986-B515-290FD778A662}" type="slidenum">
              <a:rPr lang="en-US" smtClean="0"/>
              <a:t>4</a:t>
            </a:fld>
            <a:endParaRPr lang="en-US"/>
          </a:p>
        </p:txBody>
      </p:sp>
    </p:spTree>
    <p:extLst>
      <p:ext uri="{BB962C8B-B14F-4D97-AF65-F5344CB8AC3E}">
        <p14:creationId xmlns:p14="http://schemas.microsoft.com/office/powerpoint/2010/main" val="185966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5761462" y="25530913"/>
            <a:ext cx="8229600" cy="1460500"/>
          </a:xfrm>
        </p:spPr>
        <p:txBody>
          <a:bodyPr/>
          <a:lstStyle/>
          <a:p>
            <a:fld id="{C53AE6AD-9C54-4986-B515-290FD778A662}" type="slidenum">
              <a:rPr lang="en-US" smtClean="0"/>
              <a:t>5</a:t>
            </a:fld>
            <a:endParaRPr lang="en-US"/>
          </a:p>
        </p:txBody>
      </p:sp>
      <p:sp>
        <p:nvSpPr>
          <p:cNvPr id="7" name="TextBox 6"/>
          <p:cNvSpPr txBox="1"/>
          <p:nvPr/>
        </p:nvSpPr>
        <p:spPr>
          <a:xfrm>
            <a:off x="2250830" y="914399"/>
            <a:ext cx="6084278" cy="1477107"/>
          </a:xfrm>
          <a:prstGeom prst="rect">
            <a:avLst/>
          </a:prstGeom>
          <a:noFill/>
        </p:spPr>
        <p:txBody>
          <a:bodyPr wrap="square" rtlCol="0">
            <a:spAutoFit/>
          </a:bodyPr>
          <a:lstStyle/>
          <a:p>
            <a:r>
              <a:rPr lang="en-US" sz="8800" dirty="0"/>
              <a:t>MESSAGES</a:t>
            </a:r>
          </a:p>
        </p:txBody>
      </p:sp>
      <p:pic>
        <p:nvPicPr>
          <p:cNvPr id="10" name="Picture 9"/>
          <p:cNvPicPr>
            <a:picLocks noChangeAspect="1"/>
          </p:cNvPicPr>
          <p:nvPr/>
        </p:nvPicPr>
        <p:blipFill>
          <a:blip r:embed="rId2"/>
          <a:stretch>
            <a:fillRect/>
          </a:stretch>
        </p:blipFill>
        <p:spPr>
          <a:xfrm>
            <a:off x="8335108" y="1266090"/>
            <a:ext cx="1089112" cy="1125416"/>
          </a:xfrm>
          <a:prstGeom prst="rect">
            <a:avLst/>
          </a:prstGeom>
        </p:spPr>
      </p:pic>
      <p:pic>
        <p:nvPicPr>
          <p:cNvPr id="11" name="Picture 10"/>
          <p:cNvPicPr>
            <a:picLocks noChangeAspect="1"/>
          </p:cNvPicPr>
          <p:nvPr/>
        </p:nvPicPr>
        <p:blipFill>
          <a:blip r:embed="rId3"/>
          <a:stretch>
            <a:fillRect/>
          </a:stretch>
        </p:blipFill>
        <p:spPr>
          <a:xfrm>
            <a:off x="2250830" y="2743197"/>
            <a:ext cx="7187703" cy="758702"/>
          </a:xfrm>
          <a:prstGeom prst="rect">
            <a:avLst/>
          </a:prstGeom>
        </p:spPr>
      </p:pic>
      <p:sp>
        <p:nvSpPr>
          <p:cNvPr id="12" name="Rectangle 11"/>
          <p:cNvSpPr/>
          <p:nvPr/>
        </p:nvSpPr>
        <p:spPr>
          <a:xfrm>
            <a:off x="2250830" y="2743197"/>
            <a:ext cx="7187703" cy="7587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441205" y="4971682"/>
            <a:ext cx="1619250" cy="1381125"/>
          </a:xfrm>
          <a:prstGeom prst="rect">
            <a:avLst/>
          </a:prstGeom>
        </p:spPr>
      </p:pic>
      <p:pic>
        <p:nvPicPr>
          <p:cNvPr id="15" name="Picture 14"/>
          <p:cNvPicPr>
            <a:picLocks noChangeAspect="1"/>
          </p:cNvPicPr>
          <p:nvPr/>
        </p:nvPicPr>
        <p:blipFill>
          <a:blip r:embed="rId5"/>
          <a:stretch>
            <a:fillRect/>
          </a:stretch>
        </p:blipFill>
        <p:spPr>
          <a:xfrm>
            <a:off x="1544881" y="8845857"/>
            <a:ext cx="1411898" cy="1300432"/>
          </a:xfrm>
          <a:prstGeom prst="rect">
            <a:avLst/>
          </a:prstGeom>
        </p:spPr>
      </p:pic>
      <p:sp>
        <p:nvSpPr>
          <p:cNvPr id="16" name="TextBox 15"/>
          <p:cNvSpPr txBox="1"/>
          <p:nvPr/>
        </p:nvSpPr>
        <p:spPr>
          <a:xfrm>
            <a:off x="3863669" y="4725496"/>
            <a:ext cx="13474761" cy="1015663"/>
          </a:xfrm>
          <a:prstGeom prst="rect">
            <a:avLst/>
          </a:prstGeom>
          <a:noFill/>
        </p:spPr>
        <p:txBody>
          <a:bodyPr wrap="square" rtlCol="0">
            <a:spAutoFit/>
          </a:bodyPr>
          <a:lstStyle/>
          <a:p>
            <a:r>
              <a:rPr lang="en-US" sz="6000" dirty="0"/>
              <a:t>AIAA: University of Missouri Columbia</a:t>
            </a:r>
          </a:p>
        </p:txBody>
      </p:sp>
      <p:sp>
        <p:nvSpPr>
          <p:cNvPr id="17" name="TextBox 16"/>
          <p:cNvSpPr txBox="1"/>
          <p:nvPr/>
        </p:nvSpPr>
        <p:spPr>
          <a:xfrm>
            <a:off x="3863668" y="8768232"/>
            <a:ext cx="13474761" cy="1015663"/>
          </a:xfrm>
          <a:prstGeom prst="rect">
            <a:avLst/>
          </a:prstGeom>
          <a:noFill/>
        </p:spPr>
        <p:txBody>
          <a:bodyPr wrap="square" rtlCol="0">
            <a:spAutoFit/>
          </a:bodyPr>
          <a:lstStyle/>
          <a:p>
            <a:r>
              <a:rPr lang="en-US" sz="6000" dirty="0"/>
              <a:t>ASME: Nellie </a:t>
            </a:r>
            <a:r>
              <a:rPr lang="en-US" sz="6000" dirty="0" err="1"/>
              <a:t>Messler</a:t>
            </a:r>
            <a:endParaRPr lang="en-US" sz="6000" dirty="0"/>
          </a:p>
        </p:txBody>
      </p:sp>
      <p:pic>
        <p:nvPicPr>
          <p:cNvPr id="18" name="Picture 17"/>
          <p:cNvPicPr>
            <a:picLocks noChangeAspect="1"/>
          </p:cNvPicPr>
          <p:nvPr/>
        </p:nvPicPr>
        <p:blipFill>
          <a:blip r:embed="rId6"/>
          <a:stretch>
            <a:fillRect/>
          </a:stretch>
        </p:blipFill>
        <p:spPr>
          <a:xfrm>
            <a:off x="16214663" y="4338657"/>
            <a:ext cx="3853962" cy="1789340"/>
          </a:xfrm>
          <a:prstGeom prst="rect">
            <a:avLst/>
          </a:prstGeom>
        </p:spPr>
      </p:pic>
      <p:pic>
        <p:nvPicPr>
          <p:cNvPr id="19" name="Picture 18"/>
          <p:cNvPicPr>
            <a:picLocks noChangeAspect="1"/>
          </p:cNvPicPr>
          <p:nvPr/>
        </p:nvPicPr>
        <p:blipFill>
          <a:blip r:embed="rId6"/>
          <a:stretch>
            <a:fillRect/>
          </a:stretch>
        </p:blipFill>
        <p:spPr>
          <a:xfrm>
            <a:off x="16214663" y="8601403"/>
            <a:ext cx="3853962" cy="1789340"/>
          </a:xfrm>
          <a:prstGeom prst="rect">
            <a:avLst/>
          </a:prstGeom>
        </p:spPr>
      </p:pic>
      <p:cxnSp>
        <p:nvCxnSpPr>
          <p:cNvPr id="21" name="Straight Connector 20"/>
          <p:cNvCxnSpPr>
            <a:cxnSpLocks/>
          </p:cNvCxnSpPr>
          <p:nvPr/>
        </p:nvCxnSpPr>
        <p:spPr>
          <a:xfrm>
            <a:off x="20068625" y="386862"/>
            <a:ext cx="0" cy="2233573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flipH="1">
            <a:off x="0" y="7455876"/>
            <a:ext cx="20068625"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cxnSpLocks/>
          </p:cNvCxnSpPr>
          <p:nvPr/>
        </p:nvCxnSpPr>
        <p:spPr>
          <a:xfrm flipH="1">
            <a:off x="0" y="2426674"/>
            <a:ext cx="20068625"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a:cxnSpLocks/>
          </p:cNvCxnSpPr>
          <p:nvPr/>
        </p:nvCxnSpPr>
        <p:spPr>
          <a:xfrm flipH="1">
            <a:off x="-1" y="11359659"/>
            <a:ext cx="20068625"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25761462" y="3503207"/>
            <a:ext cx="9741876" cy="1938992"/>
          </a:xfrm>
          <a:prstGeom prst="rect">
            <a:avLst/>
          </a:prstGeom>
          <a:noFill/>
        </p:spPr>
        <p:txBody>
          <a:bodyPr wrap="square" rtlCol="0">
            <a:spAutoFit/>
          </a:bodyPr>
          <a:lstStyle/>
          <a:p>
            <a:r>
              <a:rPr lang="en-US" sz="6000" b="1" dirty="0"/>
              <a:t>AIAA: University of Missouri Columbia</a:t>
            </a:r>
          </a:p>
        </p:txBody>
      </p:sp>
      <p:pic>
        <p:nvPicPr>
          <p:cNvPr id="30" name="Picture 29"/>
          <p:cNvPicPr>
            <a:picLocks noChangeAspect="1"/>
          </p:cNvPicPr>
          <p:nvPr/>
        </p:nvPicPr>
        <p:blipFill>
          <a:blip r:embed="rId4"/>
          <a:stretch>
            <a:fillRect/>
          </a:stretch>
        </p:blipFill>
        <p:spPr>
          <a:xfrm>
            <a:off x="20627950" y="2592600"/>
            <a:ext cx="4408518" cy="3760207"/>
          </a:xfrm>
          <a:prstGeom prst="rect">
            <a:avLst/>
          </a:prstGeom>
        </p:spPr>
      </p:pic>
      <p:sp>
        <p:nvSpPr>
          <p:cNvPr id="31" name="TextBox 30"/>
          <p:cNvSpPr txBox="1"/>
          <p:nvPr/>
        </p:nvSpPr>
        <p:spPr>
          <a:xfrm>
            <a:off x="20925692" y="7877907"/>
            <a:ext cx="14577646" cy="1200329"/>
          </a:xfrm>
          <a:prstGeom prst="rect">
            <a:avLst/>
          </a:prstGeom>
          <a:noFill/>
        </p:spPr>
        <p:txBody>
          <a:bodyPr wrap="square" rtlCol="0">
            <a:spAutoFit/>
          </a:bodyPr>
          <a:lstStyle/>
          <a:p>
            <a:r>
              <a:rPr lang="en-US" sz="7200" dirty="0">
                <a:highlight>
                  <a:srgbClr val="C0C0C0"/>
                </a:highlight>
              </a:rPr>
              <a:t>Hey we are having a meeting June 5</a:t>
            </a:r>
            <a:r>
              <a:rPr lang="en-US" sz="7200" baseline="30000" dirty="0">
                <a:highlight>
                  <a:srgbClr val="C0C0C0"/>
                </a:highlight>
              </a:rPr>
              <a:t>th</a:t>
            </a:r>
            <a:endParaRPr lang="en-US" sz="7200" dirty="0">
              <a:highlight>
                <a:srgbClr val="C0C0C0"/>
              </a:highlight>
            </a:endParaRPr>
          </a:p>
        </p:txBody>
      </p:sp>
      <p:sp>
        <p:nvSpPr>
          <p:cNvPr id="32" name="Rectangle 31"/>
          <p:cNvSpPr/>
          <p:nvPr/>
        </p:nvSpPr>
        <p:spPr>
          <a:xfrm>
            <a:off x="20627950" y="7455876"/>
            <a:ext cx="15420512" cy="13575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2419619" y="10299973"/>
            <a:ext cx="3083719" cy="1446550"/>
          </a:xfrm>
          <a:prstGeom prst="rect">
            <a:avLst/>
          </a:prstGeom>
          <a:noFill/>
        </p:spPr>
        <p:txBody>
          <a:bodyPr wrap="square" rtlCol="0">
            <a:spAutoFit/>
          </a:bodyPr>
          <a:lstStyle/>
          <a:p>
            <a:pPr algn="r"/>
            <a:r>
              <a:rPr lang="en-US" sz="8800" dirty="0">
                <a:highlight>
                  <a:srgbClr val="FF0000"/>
                </a:highlight>
              </a:rPr>
              <a:t>Okay!</a:t>
            </a:r>
          </a:p>
        </p:txBody>
      </p:sp>
      <p:sp>
        <p:nvSpPr>
          <p:cNvPr id="35" name="TextBox 34"/>
          <p:cNvSpPr txBox="1"/>
          <p:nvPr/>
        </p:nvSpPr>
        <p:spPr>
          <a:xfrm>
            <a:off x="20925692" y="12368095"/>
            <a:ext cx="14577646" cy="1200329"/>
          </a:xfrm>
          <a:prstGeom prst="rect">
            <a:avLst/>
          </a:prstGeom>
          <a:noFill/>
        </p:spPr>
        <p:txBody>
          <a:bodyPr wrap="square" rtlCol="0">
            <a:spAutoFit/>
          </a:bodyPr>
          <a:lstStyle/>
          <a:p>
            <a:r>
              <a:rPr lang="en-US" sz="7200" dirty="0">
                <a:highlight>
                  <a:srgbClr val="C0C0C0"/>
                </a:highlight>
              </a:rPr>
              <a:t>Hey we are having a</a:t>
            </a:r>
          </a:p>
        </p:txBody>
      </p:sp>
      <p:sp>
        <p:nvSpPr>
          <p:cNvPr id="36" name="TextBox 35"/>
          <p:cNvSpPr txBox="1"/>
          <p:nvPr/>
        </p:nvSpPr>
        <p:spPr>
          <a:xfrm>
            <a:off x="26442510" y="15522961"/>
            <a:ext cx="9060828" cy="1446550"/>
          </a:xfrm>
          <a:prstGeom prst="rect">
            <a:avLst/>
          </a:prstGeom>
          <a:noFill/>
        </p:spPr>
        <p:txBody>
          <a:bodyPr wrap="square" rtlCol="0">
            <a:spAutoFit/>
          </a:bodyPr>
          <a:lstStyle/>
          <a:p>
            <a:pPr algn="r"/>
            <a:r>
              <a:rPr lang="en-US" sz="8800" dirty="0">
                <a:highlight>
                  <a:srgbClr val="FF0000"/>
                </a:highlight>
              </a:rPr>
              <a:t>That’s pretty cool</a:t>
            </a:r>
          </a:p>
        </p:txBody>
      </p:sp>
      <p:pic>
        <p:nvPicPr>
          <p:cNvPr id="38" name="Picture 37"/>
          <p:cNvPicPr>
            <a:picLocks noChangeAspect="1"/>
          </p:cNvPicPr>
          <p:nvPr/>
        </p:nvPicPr>
        <p:blipFill>
          <a:blip r:embed="rId7"/>
          <a:stretch>
            <a:fillRect/>
          </a:stretch>
        </p:blipFill>
        <p:spPr>
          <a:xfrm>
            <a:off x="20068624" y="21007193"/>
            <a:ext cx="16510780" cy="1715406"/>
          </a:xfrm>
          <a:prstGeom prst="rect">
            <a:avLst/>
          </a:prstGeom>
        </p:spPr>
      </p:pic>
      <p:cxnSp>
        <p:nvCxnSpPr>
          <p:cNvPr id="40" name="Straight Connector 39"/>
          <p:cNvCxnSpPr/>
          <p:nvPr/>
        </p:nvCxnSpPr>
        <p:spPr>
          <a:xfrm>
            <a:off x="20068624" y="21031200"/>
            <a:ext cx="15979838"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a:stretch>
            <a:fillRect/>
          </a:stretch>
        </p:blipFill>
        <p:spPr>
          <a:xfrm>
            <a:off x="25483229" y="21233961"/>
            <a:ext cx="1343025" cy="1285875"/>
          </a:xfrm>
          <a:prstGeom prst="rect">
            <a:avLst/>
          </a:prstGeom>
        </p:spPr>
      </p:pic>
      <p:pic>
        <p:nvPicPr>
          <p:cNvPr id="44" name="Picture 43"/>
          <p:cNvPicPr>
            <a:picLocks noChangeAspect="1"/>
          </p:cNvPicPr>
          <p:nvPr/>
        </p:nvPicPr>
        <p:blipFill>
          <a:blip r:embed="rId9"/>
          <a:stretch>
            <a:fillRect/>
          </a:stretch>
        </p:blipFill>
        <p:spPr>
          <a:xfrm>
            <a:off x="26947840" y="21502159"/>
            <a:ext cx="1110703" cy="782647"/>
          </a:xfrm>
          <a:prstGeom prst="rect">
            <a:avLst/>
          </a:prstGeom>
        </p:spPr>
      </p:pic>
      <p:sp>
        <p:nvSpPr>
          <p:cNvPr id="50" name="Rectangle 49"/>
          <p:cNvSpPr/>
          <p:nvPr/>
        </p:nvSpPr>
        <p:spPr>
          <a:xfrm>
            <a:off x="28214515" y="21336567"/>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8324014" y="21354842"/>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0464296" y="21276396"/>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1681509" y="21336566"/>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2804535" y="21259042"/>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868211" y="21309250"/>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5053521" y="21387366"/>
            <a:ext cx="1017256" cy="97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V="1">
            <a:off x="22832208" y="22255820"/>
            <a:ext cx="2468880" cy="182880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p:cNvSpPr txBox="1"/>
          <p:nvPr/>
        </p:nvSpPr>
        <p:spPr>
          <a:xfrm>
            <a:off x="18520594" y="24050478"/>
            <a:ext cx="4311614" cy="1015663"/>
          </a:xfrm>
          <a:prstGeom prst="rect">
            <a:avLst/>
          </a:prstGeom>
          <a:noFill/>
        </p:spPr>
        <p:txBody>
          <a:bodyPr wrap="square" rtlCol="0">
            <a:spAutoFit/>
          </a:bodyPr>
          <a:lstStyle/>
          <a:p>
            <a:r>
              <a:rPr lang="en-US" sz="6000" dirty="0"/>
              <a:t>Attachment</a:t>
            </a:r>
          </a:p>
        </p:txBody>
      </p:sp>
      <p:sp>
        <p:nvSpPr>
          <p:cNvPr id="62" name="TextBox 61"/>
          <p:cNvSpPr txBox="1"/>
          <p:nvPr/>
        </p:nvSpPr>
        <p:spPr>
          <a:xfrm>
            <a:off x="26676835" y="25328150"/>
            <a:ext cx="4311614" cy="1938992"/>
          </a:xfrm>
          <a:prstGeom prst="rect">
            <a:avLst/>
          </a:prstGeom>
          <a:noFill/>
        </p:spPr>
        <p:txBody>
          <a:bodyPr wrap="square" rtlCol="0">
            <a:spAutoFit/>
          </a:bodyPr>
          <a:lstStyle/>
          <a:p>
            <a:r>
              <a:rPr lang="en-US" sz="6000" dirty="0"/>
              <a:t>Send Email Address</a:t>
            </a:r>
          </a:p>
        </p:txBody>
      </p:sp>
      <p:cxnSp>
        <p:nvCxnSpPr>
          <p:cNvPr id="64" name="Straight Arrow Connector 63"/>
          <p:cNvCxnSpPr>
            <a:cxnSpLocks/>
          </p:cNvCxnSpPr>
          <p:nvPr/>
        </p:nvCxnSpPr>
        <p:spPr>
          <a:xfrm flipH="1" flipV="1">
            <a:off x="27815387" y="22198157"/>
            <a:ext cx="340573" cy="2360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1759163" y="23420191"/>
            <a:ext cx="4311614" cy="1015663"/>
          </a:xfrm>
          <a:prstGeom prst="rect">
            <a:avLst/>
          </a:prstGeom>
          <a:noFill/>
        </p:spPr>
        <p:txBody>
          <a:bodyPr wrap="square" rtlCol="0">
            <a:spAutoFit/>
          </a:bodyPr>
          <a:lstStyle/>
          <a:p>
            <a:r>
              <a:rPr lang="en-US" sz="6000" dirty="0"/>
              <a:t>Use Emoji</a:t>
            </a:r>
          </a:p>
        </p:txBody>
      </p:sp>
      <p:cxnSp>
        <p:nvCxnSpPr>
          <p:cNvPr id="68" name="Straight Arrow Connector 67"/>
          <p:cNvCxnSpPr/>
          <p:nvPr/>
        </p:nvCxnSpPr>
        <p:spPr>
          <a:xfrm flipH="1" flipV="1">
            <a:off x="30284267" y="22516516"/>
            <a:ext cx="704182" cy="144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06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C53AE6AD-9C54-4986-B515-290FD778A662}" type="slidenum">
              <a:rPr lang="en-US" smtClean="0"/>
              <a:t>6</a:t>
            </a:fld>
            <a:endParaRPr lang="en-US"/>
          </a:p>
        </p:txBody>
      </p:sp>
    </p:spTree>
    <p:extLst>
      <p:ext uri="{BB962C8B-B14F-4D97-AF65-F5344CB8AC3E}">
        <p14:creationId xmlns:p14="http://schemas.microsoft.com/office/powerpoint/2010/main" val="177703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684264" y="2168593"/>
            <a:ext cx="26649962" cy="27291565"/>
            <a:chOff x="12308157" y="8473394"/>
            <a:chExt cx="5908406" cy="6050652"/>
          </a:xfrm>
        </p:grpSpPr>
        <p:pic>
          <p:nvPicPr>
            <p:cNvPr id="1026" name="Picture 2" descr="Image result for MISSOU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8157" y="8536932"/>
              <a:ext cx="5908406" cy="598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15839642" y="13679562"/>
              <a:ext cx="1809750" cy="228600"/>
            </a:xfrm>
            <a:prstGeom prst="rect">
              <a:avLst/>
            </a:prstGeom>
          </p:spPr>
        </p:pic>
        <p:sp>
          <p:nvSpPr>
            <p:cNvPr id="17" name="Rectangle 16"/>
            <p:cNvSpPr/>
            <p:nvPr/>
          </p:nvSpPr>
          <p:spPr>
            <a:xfrm>
              <a:off x="12363450" y="8473394"/>
              <a:ext cx="5853113" cy="549973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13894069" y="10726058"/>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Flowchart: Connector 19"/>
            <p:cNvSpPr/>
            <p:nvPr/>
          </p:nvSpPr>
          <p:spPr>
            <a:xfrm>
              <a:off x="14801850" y="9919787"/>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Flowchart: Connector 20"/>
            <p:cNvSpPr/>
            <p:nvPr/>
          </p:nvSpPr>
          <p:spPr>
            <a:xfrm>
              <a:off x="13825941" y="10262244"/>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Flowchart: Connector 21"/>
            <p:cNvSpPr/>
            <p:nvPr/>
          </p:nvSpPr>
          <p:spPr>
            <a:xfrm>
              <a:off x="14058369" y="12407221"/>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lowchart: Connector 22"/>
            <p:cNvSpPr/>
            <p:nvPr/>
          </p:nvSpPr>
          <p:spPr>
            <a:xfrm>
              <a:off x="14728429" y="12537814"/>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Flowchart: Connector 23"/>
            <p:cNvSpPr/>
            <p:nvPr/>
          </p:nvSpPr>
          <p:spPr>
            <a:xfrm>
              <a:off x="13990241" y="11943407"/>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Connector 24"/>
            <p:cNvSpPr/>
            <p:nvPr/>
          </p:nvSpPr>
          <p:spPr>
            <a:xfrm>
              <a:off x="16339866" y="12306706"/>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Flowchart: Connector 25"/>
            <p:cNvSpPr/>
            <p:nvPr/>
          </p:nvSpPr>
          <p:spPr>
            <a:xfrm>
              <a:off x="15915818" y="11189745"/>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lowchart: Connector 26"/>
            <p:cNvSpPr/>
            <p:nvPr/>
          </p:nvSpPr>
          <p:spPr>
            <a:xfrm>
              <a:off x="15316564" y="10677526"/>
              <a:ext cx="94887" cy="10840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Flowchart: Connector 41"/>
            <p:cNvSpPr/>
            <p:nvPr/>
          </p:nvSpPr>
          <p:spPr>
            <a:xfrm>
              <a:off x="14639394" y="11070002"/>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Flowchart: Connector 42"/>
            <p:cNvSpPr/>
            <p:nvPr/>
          </p:nvSpPr>
          <p:spPr>
            <a:xfrm>
              <a:off x="15148059" y="11903958"/>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Flowchart: Connector 43"/>
            <p:cNvSpPr/>
            <p:nvPr/>
          </p:nvSpPr>
          <p:spPr>
            <a:xfrm>
              <a:off x="15505247" y="11683700"/>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6744518" y="8538618"/>
              <a:ext cx="686233" cy="504897"/>
            </a:xfrm>
            <a:prstGeom prst="rect">
              <a:avLst/>
            </a:prstGeom>
          </p:spPr>
        </p:pic>
        <p:pic>
          <p:nvPicPr>
            <p:cNvPr id="48" name="Picture 47"/>
            <p:cNvPicPr>
              <a:picLocks noChangeAspect="1"/>
            </p:cNvPicPr>
            <p:nvPr/>
          </p:nvPicPr>
          <p:blipFill>
            <a:blip r:embed="rId5"/>
            <a:stretch>
              <a:fillRect/>
            </a:stretch>
          </p:blipFill>
          <p:spPr>
            <a:xfrm>
              <a:off x="16318109" y="9107018"/>
              <a:ext cx="1692153" cy="743049"/>
            </a:xfrm>
            <a:prstGeom prst="rect">
              <a:avLst/>
            </a:prstGeom>
          </p:spPr>
        </p:pic>
        <p:sp>
          <p:nvSpPr>
            <p:cNvPr id="49" name="Rectangle 48"/>
            <p:cNvSpPr/>
            <p:nvPr/>
          </p:nvSpPr>
          <p:spPr>
            <a:xfrm>
              <a:off x="16221076" y="8473394"/>
              <a:ext cx="1924050" cy="1536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6"/>
            <a:stretch>
              <a:fillRect/>
            </a:stretch>
          </p:blipFill>
          <p:spPr>
            <a:xfrm>
              <a:off x="15316563" y="10815765"/>
              <a:ext cx="292678" cy="393785"/>
            </a:xfrm>
            <a:prstGeom prst="rect">
              <a:avLst/>
            </a:prstGeom>
          </p:spPr>
        </p:pic>
      </p:grpSp>
      <p:sp>
        <p:nvSpPr>
          <p:cNvPr id="4" name="TextBox 3"/>
          <p:cNvSpPr txBox="1"/>
          <p:nvPr/>
        </p:nvSpPr>
        <p:spPr>
          <a:xfrm>
            <a:off x="14994252" y="25766885"/>
            <a:ext cx="5181600" cy="707886"/>
          </a:xfrm>
          <a:prstGeom prst="rect">
            <a:avLst/>
          </a:prstGeom>
          <a:noFill/>
        </p:spPr>
        <p:txBody>
          <a:bodyPr wrap="square" rtlCol="0">
            <a:spAutoFit/>
          </a:bodyPr>
          <a:lstStyle/>
          <a:p>
            <a:r>
              <a:rPr lang="en-US" sz="4000" dirty="0"/>
              <a:t>State/school/club</a:t>
            </a:r>
          </a:p>
        </p:txBody>
      </p:sp>
      <p:sp>
        <p:nvSpPr>
          <p:cNvPr id="33" name="Rectangle: Rounded Corners 32"/>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5" name="Rectangle: Rounded Corners 34"/>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8" name="Rectangle: Rounded Corners 37"/>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9" name="Picture 38"/>
          <p:cNvPicPr>
            <a:picLocks noChangeAspect="1"/>
          </p:cNvPicPr>
          <p:nvPr/>
        </p:nvPicPr>
        <p:blipFill>
          <a:blip r:embed="rId7"/>
          <a:stretch>
            <a:fillRect/>
          </a:stretch>
        </p:blipFill>
        <p:spPr>
          <a:xfrm>
            <a:off x="16475827" y="121203"/>
            <a:ext cx="1181100" cy="1171575"/>
          </a:xfrm>
          <a:prstGeom prst="rect">
            <a:avLst/>
          </a:prstGeom>
        </p:spPr>
      </p:pic>
      <p:pic>
        <p:nvPicPr>
          <p:cNvPr id="40" name="Picture 39"/>
          <p:cNvPicPr>
            <a:picLocks noChangeAspect="1"/>
          </p:cNvPicPr>
          <p:nvPr/>
        </p:nvPicPr>
        <p:blipFill>
          <a:blip r:embed="rId8"/>
          <a:stretch>
            <a:fillRect/>
          </a:stretch>
        </p:blipFill>
        <p:spPr>
          <a:xfrm>
            <a:off x="9071949" y="119440"/>
            <a:ext cx="7114870" cy="1052512"/>
          </a:xfrm>
          <a:prstGeom prst="rect">
            <a:avLst/>
          </a:prstGeom>
        </p:spPr>
      </p:pic>
      <p:sp>
        <p:nvSpPr>
          <p:cNvPr id="41" name="TextBox 40"/>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45" name="Isosceles Triangle 44"/>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47" name="Rectangle: Rounded Corners 46"/>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51" name="Rectangle: Rounded Corners 50"/>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52" name="Rectangle: Rounded Corners 51"/>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7</a:t>
            </a:fld>
            <a:endParaRPr lang="en-US"/>
          </a:p>
        </p:txBody>
      </p:sp>
    </p:spTree>
    <p:extLst>
      <p:ext uri="{BB962C8B-B14F-4D97-AF65-F5344CB8AC3E}">
        <p14:creationId xmlns:p14="http://schemas.microsoft.com/office/powerpoint/2010/main" val="324130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5223141" y="2555878"/>
            <a:ext cx="23799120" cy="24817443"/>
            <a:chOff x="12349189" y="15641167"/>
            <a:chExt cx="6137594" cy="6400211"/>
          </a:xfrm>
        </p:grpSpPr>
        <p:sp>
          <p:nvSpPr>
            <p:cNvPr id="56" name="Rectangle 55"/>
            <p:cNvSpPr/>
            <p:nvPr/>
          </p:nvSpPr>
          <p:spPr>
            <a:xfrm>
              <a:off x="12349189" y="15641167"/>
              <a:ext cx="6137594" cy="640021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2"/>
            <a:stretch>
              <a:fillRect/>
            </a:stretch>
          </p:blipFill>
          <p:spPr>
            <a:xfrm>
              <a:off x="14288392" y="15641168"/>
              <a:ext cx="2119603" cy="1559501"/>
            </a:xfrm>
            <a:prstGeom prst="rect">
              <a:avLst/>
            </a:prstGeom>
          </p:spPr>
        </p:pic>
        <p:pic>
          <p:nvPicPr>
            <p:cNvPr id="59" name="Picture 58"/>
            <p:cNvPicPr>
              <a:picLocks noChangeAspect="1"/>
            </p:cNvPicPr>
            <p:nvPr/>
          </p:nvPicPr>
          <p:blipFill>
            <a:blip r:embed="rId3"/>
            <a:stretch>
              <a:fillRect/>
            </a:stretch>
          </p:blipFill>
          <p:spPr>
            <a:xfrm>
              <a:off x="14223666" y="17311440"/>
              <a:ext cx="2226055" cy="977493"/>
            </a:xfrm>
            <a:prstGeom prst="rect">
              <a:avLst/>
            </a:prstGeom>
          </p:spPr>
        </p:pic>
        <p:pic>
          <p:nvPicPr>
            <p:cNvPr id="51" name="Picture 50"/>
            <p:cNvPicPr>
              <a:picLocks noChangeAspect="1"/>
            </p:cNvPicPr>
            <p:nvPr/>
          </p:nvPicPr>
          <p:blipFill>
            <a:blip r:embed="rId4"/>
            <a:stretch>
              <a:fillRect/>
            </a:stretch>
          </p:blipFill>
          <p:spPr>
            <a:xfrm>
              <a:off x="14223666" y="18579478"/>
              <a:ext cx="1821809" cy="3194522"/>
            </a:xfrm>
            <a:prstGeom prst="rect">
              <a:avLst/>
            </a:prstGeom>
          </p:spPr>
        </p:pic>
        <p:sp>
          <p:nvSpPr>
            <p:cNvPr id="60" name="TextBox 59"/>
            <p:cNvSpPr txBox="1"/>
            <p:nvPr/>
          </p:nvSpPr>
          <p:spPr>
            <a:xfrm>
              <a:off x="14223666" y="18394812"/>
              <a:ext cx="1438160" cy="369332"/>
            </a:xfrm>
            <a:prstGeom prst="rect">
              <a:avLst/>
            </a:prstGeom>
            <a:noFill/>
          </p:spPr>
          <p:txBody>
            <a:bodyPr wrap="square" rtlCol="0">
              <a:spAutoFit/>
            </a:bodyPr>
            <a:lstStyle/>
            <a:p>
              <a:r>
                <a:rPr lang="en-US" dirty="0"/>
                <a:t>CLUBS </a:t>
              </a:r>
              <a:r>
                <a:rPr lang="en-US" sz="800" dirty="0"/>
                <a:t>(LINKS)</a:t>
              </a:r>
            </a:p>
          </p:txBody>
        </p:sp>
        <p:sp>
          <p:nvSpPr>
            <p:cNvPr id="61" name="Rectangle 60"/>
            <p:cNvSpPr/>
            <p:nvPr/>
          </p:nvSpPr>
          <p:spPr>
            <a:xfrm>
              <a:off x="14126498" y="18288932"/>
              <a:ext cx="2466053" cy="36439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1" name="Rectangle: Rounded Corners 20"/>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23" name="Rectangle: Rounded Corners 22"/>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24" name="Picture 23"/>
          <p:cNvPicPr>
            <a:picLocks noChangeAspect="1"/>
          </p:cNvPicPr>
          <p:nvPr/>
        </p:nvPicPr>
        <p:blipFill>
          <a:blip r:embed="rId5"/>
          <a:stretch>
            <a:fillRect/>
          </a:stretch>
        </p:blipFill>
        <p:spPr>
          <a:xfrm>
            <a:off x="16475827" y="121203"/>
            <a:ext cx="1181100" cy="1171575"/>
          </a:xfrm>
          <a:prstGeom prst="rect">
            <a:avLst/>
          </a:prstGeom>
        </p:spPr>
      </p:pic>
      <p:pic>
        <p:nvPicPr>
          <p:cNvPr id="25" name="Picture 24"/>
          <p:cNvPicPr>
            <a:picLocks noChangeAspect="1"/>
          </p:cNvPicPr>
          <p:nvPr/>
        </p:nvPicPr>
        <p:blipFill>
          <a:blip r:embed="rId6"/>
          <a:stretch>
            <a:fillRect/>
          </a:stretch>
        </p:blipFill>
        <p:spPr>
          <a:xfrm>
            <a:off x="9071949" y="119440"/>
            <a:ext cx="7114870" cy="1052512"/>
          </a:xfrm>
          <a:prstGeom prst="rect">
            <a:avLst/>
          </a:prstGeom>
        </p:spPr>
      </p:pic>
      <p:sp>
        <p:nvSpPr>
          <p:cNvPr id="26" name="TextBox 25"/>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27" name="Isosceles Triangle 26"/>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29" name="Rectangle: Rounded Corners 28"/>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1" name="Rectangle: Rounded Corners 30"/>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2" name="Rectangle: Rounded Corners 31"/>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8</a:t>
            </a:fld>
            <a:endParaRPr lang="en-US"/>
          </a:p>
        </p:txBody>
      </p:sp>
    </p:spTree>
    <p:extLst>
      <p:ext uri="{BB962C8B-B14F-4D97-AF65-F5344CB8AC3E}">
        <p14:creationId xmlns:p14="http://schemas.microsoft.com/office/powerpoint/2010/main" val="328073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4132252004"/>
              </p:ext>
            </p:extLst>
          </p:nvPr>
        </p:nvGraphicFramePr>
        <p:xfrm>
          <a:off x="4627663" y="6338629"/>
          <a:ext cx="23951722" cy="15859942"/>
        </p:xfrm>
        <a:graphic>
          <a:graphicData uri="http://schemas.openxmlformats.org/drawingml/2006/table">
            <a:tbl>
              <a:tblPr firstRow="1" bandRow="1">
                <a:tableStyleId>{073A0DAA-6AF3-43AB-8588-CEC1D06C72B9}</a:tableStyleId>
              </a:tblPr>
              <a:tblGrid>
                <a:gridCol w="3559833">
                  <a:extLst>
                    <a:ext uri="{9D8B030D-6E8A-4147-A177-3AD203B41FA5}">
                      <a16:colId xmlns:a16="http://schemas.microsoft.com/office/drawing/2014/main" val="924042568"/>
                    </a:ext>
                  </a:extLst>
                </a:gridCol>
                <a:gridCol w="3183798">
                  <a:extLst>
                    <a:ext uri="{9D8B030D-6E8A-4147-A177-3AD203B41FA5}">
                      <a16:colId xmlns:a16="http://schemas.microsoft.com/office/drawing/2014/main" val="553739950"/>
                    </a:ext>
                  </a:extLst>
                </a:gridCol>
                <a:gridCol w="2945901">
                  <a:extLst>
                    <a:ext uri="{9D8B030D-6E8A-4147-A177-3AD203B41FA5}">
                      <a16:colId xmlns:a16="http://schemas.microsoft.com/office/drawing/2014/main" val="2772814672"/>
                    </a:ext>
                  </a:extLst>
                </a:gridCol>
                <a:gridCol w="3442801">
                  <a:extLst>
                    <a:ext uri="{9D8B030D-6E8A-4147-A177-3AD203B41FA5}">
                      <a16:colId xmlns:a16="http://schemas.microsoft.com/office/drawing/2014/main" val="2533977632"/>
                    </a:ext>
                  </a:extLst>
                </a:gridCol>
                <a:gridCol w="3194351">
                  <a:extLst>
                    <a:ext uri="{9D8B030D-6E8A-4147-A177-3AD203B41FA5}">
                      <a16:colId xmlns:a16="http://schemas.microsoft.com/office/drawing/2014/main" val="3114836769"/>
                    </a:ext>
                  </a:extLst>
                </a:gridCol>
                <a:gridCol w="3970182">
                  <a:extLst>
                    <a:ext uri="{9D8B030D-6E8A-4147-A177-3AD203B41FA5}">
                      <a16:colId xmlns:a16="http://schemas.microsoft.com/office/drawing/2014/main" val="1294778099"/>
                    </a:ext>
                  </a:extLst>
                </a:gridCol>
                <a:gridCol w="3654856">
                  <a:extLst>
                    <a:ext uri="{9D8B030D-6E8A-4147-A177-3AD203B41FA5}">
                      <a16:colId xmlns:a16="http://schemas.microsoft.com/office/drawing/2014/main" val="1995519236"/>
                    </a:ext>
                  </a:extLst>
                </a:gridCol>
              </a:tblGrid>
              <a:tr h="1618072">
                <a:tc>
                  <a:txBody>
                    <a:bodyPr/>
                    <a:lstStyle/>
                    <a:p>
                      <a:r>
                        <a:rPr lang="en-US" sz="4500" dirty="0">
                          <a:solidFill>
                            <a:schemeClr val="accent5"/>
                          </a:solidFill>
                        </a:rPr>
                        <a:t>COMPANY/PERSON</a:t>
                      </a:r>
                    </a:p>
                  </a:txBody>
                  <a:tcPr marL="255485" marR="255485" marT="127743" marB="127743"/>
                </a:tc>
                <a:tc>
                  <a:txBody>
                    <a:bodyPr/>
                    <a:lstStyle/>
                    <a:p>
                      <a:r>
                        <a:rPr lang="en-US" sz="4500" dirty="0">
                          <a:solidFill>
                            <a:schemeClr val="accent5"/>
                          </a:solidFill>
                        </a:rPr>
                        <a:t>TITLE</a:t>
                      </a:r>
                    </a:p>
                  </a:txBody>
                  <a:tcPr marL="255485" marR="255485" marT="127743" marB="127743"/>
                </a:tc>
                <a:tc>
                  <a:txBody>
                    <a:bodyPr/>
                    <a:lstStyle/>
                    <a:p>
                      <a:r>
                        <a:rPr lang="en-US" sz="4500" dirty="0">
                          <a:solidFill>
                            <a:schemeClr val="accent5"/>
                          </a:solidFill>
                        </a:rPr>
                        <a:t>Location</a:t>
                      </a:r>
                    </a:p>
                  </a:txBody>
                  <a:tcPr marL="255485" marR="255485" marT="127743" marB="127743"/>
                </a:tc>
                <a:tc>
                  <a:txBody>
                    <a:bodyPr/>
                    <a:lstStyle/>
                    <a:p>
                      <a:r>
                        <a:rPr lang="en-US" sz="4500" dirty="0">
                          <a:solidFill>
                            <a:schemeClr val="accent5"/>
                          </a:solidFill>
                        </a:rPr>
                        <a:t>DATE START</a:t>
                      </a:r>
                    </a:p>
                  </a:txBody>
                  <a:tcPr marL="255485" marR="255485" marT="127743" marB="127743"/>
                </a:tc>
                <a:tc>
                  <a:txBody>
                    <a:bodyPr/>
                    <a:lstStyle/>
                    <a:p>
                      <a:r>
                        <a:rPr lang="en-US" sz="4500" dirty="0">
                          <a:solidFill>
                            <a:schemeClr val="accent5"/>
                          </a:solidFill>
                        </a:rPr>
                        <a:t>DATE DUE</a:t>
                      </a:r>
                    </a:p>
                  </a:txBody>
                  <a:tcPr marL="255485" marR="255485" marT="127743" marB="127743"/>
                </a:tc>
                <a:tc>
                  <a:txBody>
                    <a:bodyPr/>
                    <a:lstStyle/>
                    <a:p>
                      <a:r>
                        <a:rPr lang="en-US" sz="4500" dirty="0">
                          <a:solidFill>
                            <a:schemeClr val="accent5"/>
                          </a:solidFill>
                        </a:rPr>
                        <a:t>REWARD</a:t>
                      </a:r>
                    </a:p>
                  </a:txBody>
                  <a:tcPr marL="255485" marR="255485" marT="127743" marB="127743"/>
                </a:tc>
                <a:tc>
                  <a:txBody>
                    <a:bodyPr/>
                    <a:lstStyle/>
                    <a:p>
                      <a:r>
                        <a:rPr lang="en-US" sz="4500" dirty="0">
                          <a:solidFill>
                            <a:schemeClr val="accent5"/>
                          </a:solidFill>
                        </a:rPr>
                        <a:t>FILE</a:t>
                      </a:r>
                    </a:p>
                  </a:txBody>
                  <a:tcPr marL="255485" marR="255485" marT="127743" marB="127743"/>
                </a:tc>
                <a:extLst>
                  <a:ext uri="{0D108BD9-81ED-4DB2-BD59-A6C34878D82A}">
                    <a16:rowId xmlns:a16="http://schemas.microsoft.com/office/drawing/2014/main" val="3090787695"/>
                  </a:ext>
                </a:extLst>
              </a:tr>
              <a:tr h="2297650">
                <a:tc>
                  <a:txBody>
                    <a:bodyPr/>
                    <a:lstStyle/>
                    <a:p>
                      <a:r>
                        <a:rPr lang="en-US" sz="4500" dirty="0">
                          <a:solidFill>
                            <a:schemeClr val="accent5"/>
                          </a:solidFill>
                        </a:rPr>
                        <a:t>Boeing</a:t>
                      </a:r>
                    </a:p>
                  </a:txBody>
                  <a:tcPr marL="255485" marR="255485" marT="127743" marB="127743"/>
                </a:tc>
                <a:tc>
                  <a:txBody>
                    <a:bodyPr/>
                    <a:lstStyle/>
                    <a:p>
                      <a:r>
                        <a:rPr lang="en-US" sz="4500" dirty="0">
                          <a:solidFill>
                            <a:schemeClr val="accent5"/>
                          </a:solidFill>
                        </a:rPr>
                        <a:t>Design Engineer</a:t>
                      </a:r>
                    </a:p>
                  </a:txBody>
                  <a:tcPr marL="255485" marR="255485" marT="127743" marB="127743"/>
                </a:tc>
                <a:tc>
                  <a:txBody>
                    <a:bodyPr/>
                    <a:lstStyle/>
                    <a:p>
                      <a:r>
                        <a:rPr lang="en-US" sz="4500" dirty="0">
                          <a:solidFill>
                            <a:schemeClr val="accent5"/>
                          </a:solidFill>
                        </a:rPr>
                        <a:t>Saint Louis MO</a:t>
                      </a:r>
                    </a:p>
                  </a:txBody>
                  <a:tcPr marL="255485" marR="255485" marT="127743" marB="127743"/>
                </a:tc>
                <a:tc>
                  <a:txBody>
                    <a:bodyPr/>
                    <a:lstStyle/>
                    <a:p>
                      <a:r>
                        <a:rPr lang="en-US" sz="4500" dirty="0">
                          <a:solidFill>
                            <a:schemeClr val="accent5"/>
                          </a:solidFill>
                        </a:rPr>
                        <a:t>05/22/2017</a:t>
                      </a:r>
                    </a:p>
                  </a:txBody>
                  <a:tcPr marL="255485" marR="255485" marT="127743" marB="127743"/>
                </a:tc>
                <a:tc>
                  <a:txBody>
                    <a:bodyPr/>
                    <a:lstStyle/>
                    <a:p>
                      <a:r>
                        <a:rPr lang="en-US" sz="4500" dirty="0">
                          <a:solidFill>
                            <a:schemeClr val="accent5"/>
                          </a:solidFill>
                        </a:rPr>
                        <a:t>07/05/2017</a:t>
                      </a:r>
                    </a:p>
                  </a:txBody>
                  <a:tcPr marL="255485" marR="255485" marT="127743" marB="127743"/>
                </a:tc>
                <a:tc>
                  <a:txBody>
                    <a:bodyPr/>
                    <a:lstStyle/>
                    <a:p>
                      <a:r>
                        <a:rPr lang="en-US" sz="4500" dirty="0">
                          <a:solidFill>
                            <a:schemeClr val="accent5"/>
                          </a:solidFill>
                        </a:rPr>
                        <a:t>$2000</a:t>
                      </a:r>
                    </a:p>
                  </a:txBody>
                  <a:tcPr marL="255485" marR="255485" marT="127743" marB="127743"/>
                </a:tc>
                <a:tc>
                  <a:txBody>
                    <a:bodyPr/>
                    <a:lstStyle/>
                    <a:p>
                      <a:endParaRPr lang="en-US" sz="4500" dirty="0">
                        <a:solidFill>
                          <a:schemeClr val="accent5"/>
                        </a:solidFill>
                      </a:endParaRPr>
                    </a:p>
                  </a:txBody>
                  <a:tcPr marL="255485" marR="255485" marT="127743" marB="127743"/>
                </a:tc>
                <a:extLst>
                  <a:ext uri="{0D108BD9-81ED-4DB2-BD59-A6C34878D82A}">
                    <a16:rowId xmlns:a16="http://schemas.microsoft.com/office/drawing/2014/main" val="1864968820"/>
                  </a:ext>
                </a:extLst>
              </a:tr>
              <a:tr h="1618072">
                <a:tc>
                  <a:txBody>
                    <a:bodyPr/>
                    <a:lstStyle/>
                    <a:p>
                      <a:r>
                        <a:rPr lang="en-US" sz="4500" dirty="0">
                          <a:solidFill>
                            <a:srgbClr val="FF0000"/>
                          </a:solidFill>
                        </a:rPr>
                        <a:t>Mike Jones</a:t>
                      </a:r>
                    </a:p>
                  </a:txBody>
                  <a:tcPr marL="255485" marR="255485" marT="127743" marB="127743"/>
                </a:tc>
                <a:tc>
                  <a:txBody>
                    <a:bodyPr/>
                    <a:lstStyle/>
                    <a:p>
                      <a:r>
                        <a:rPr lang="en-US" sz="4500" dirty="0">
                          <a:solidFill>
                            <a:srgbClr val="FF0000"/>
                          </a:solidFill>
                        </a:rPr>
                        <a:t>App Designer</a:t>
                      </a:r>
                    </a:p>
                  </a:txBody>
                  <a:tcPr marL="255485" marR="255485" marT="127743" marB="127743"/>
                </a:tc>
                <a:tc>
                  <a:txBody>
                    <a:bodyPr/>
                    <a:lstStyle/>
                    <a:p>
                      <a:r>
                        <a:rPr lang="en-US" sz="4500" dirty="0">
                          <a:solidFill>
                            <a:srgbClr val="FF0000"/>
                          </a:solidFill>
                        </a:rPr>
                        <a:t>Bridgeton MO</a:t>
                      </a:r>
                    </a:p>
                  </a:txBody>
                  <a:tcPr marL="255485" marR="255485" marT="127743" marB="127743"/>
                </a:tc>
                <a:tc>
                  <a:txBody>
                    <a:bodyPr/>
                    <a:lstStyle/>
                    <a:p>
                      <a:r>
                        <a:rPr lang="en-US" sz="4500" dirty="0">
                          <a:solidFill>
                            <a:srgbClr val="FF0000"/>
                          </a:solidFill>
                        </a:rPr>
                        <a:t>05/13/2017</a:t>
                      </a:r>
                    </a:p>
                  </a:txBody>
                  <a:tcPr marL="255485" marR="255485" marT="127743" marB="127743"/>
                </a:tc>
                <a:tc>
                  <a:txBody>
                    <a:bodyPr/>
                    <a:lstStyle/>
                    <a:p>
                      <a:r>
                        <a:rPr lang="en-US" sz="4500" dirty="0">
                          <a:solidFill>
                            <a:srgbClr val="FF0000"/>
                          </a:solidFill>
                        </a:rPr>
                        <a:t>05/22/2017</a:t>
                      </a:r>
                    </a:p>
                  </a:txBody>
                  <a:tcPr marL="255485" marR="255485" marT="127743" marB="127743"/>
                </a:tc>
                <a:tc>
                  <a:txBody>
                    <a:bodyPr/>
                    <a:lstStyle/>
                    <a:p>
                      <a:r>
                        <a:rPr lang="en-US" sz="4500" dirty="0">
                          <a:solidFill>
                            <a:srgbClr val="FF0000"/>
                          </a:solidFill>
                        </a:rPr>
                        <a:t>$600</a:t>
                      </a:r>
                    </a:p>
                  </a:txBody>
                  <a:tcPr marL="255485" marR="255485" marT="127743" marB="127743"/>
                </a:tc>
                <a:tc>
                  <a:txBody>
                    <a:bodyPr/>
                    <a:lstStyle/>
                    <a:p>
                      <a:endParaRPr lang="en-US" sz="4500" dirty="0">
                        <a:solidFill>
                          <a:srgbClr val="FF0000"/>
                        </a:solidFill>
                      </a:endParaRPr>
                    </a:p>
                  </a:txBody>
                  <a:tcPr marL="255485" marR="255485" marT="127743" marB="127743"/>
                </a:tc>
                <a:extLst>
                  <a:ext uri="{0D108BD9-81ED-4DB2-BD59-A6C34878D82A}">
                    <a16:rowId xmlns:a16="http://schemas.microsoft.com/office/drawing/2014/main" val="687717181"/>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42320302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9200896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576913403"/>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1791739158"/>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845454539"/>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989854315"/>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69931685"/>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305442850"/>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09900556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1327040761"/>
                  </a:ext>
                </a:extLst>
              </a:tr>
            </a:tbl>
          </a:graphicData>
        </a:graphic>
      </p:graphicFrame>
      <p:sp>
        <p:nvSpPr>
          <p:cNvPr id="11" name="TextBox 10"/>
          <p:cNvSpPr txBox="1"/>
          <p:nvPr/>
        </p:nvSpPr>
        <p:spPr>
          <a:xfrm>
            <a:off x="14529821" y="3973962"/>
            <a:ext cx="4147406" cy="1107996"/>
          </a:xfrm>
          <a:prstGeom prst="rect">
            <a:avLst/>
          </a:prstGeom>
          <a:noFill/>
        </p:spPr>
        <p:txBody>
          <a:bodyPr wrap="square" rtlCol="0">
            <a:spAutoFit/>
          </a:bodyPr>
          <a:lstStyle/>
          <a:p>
            <a:r>
              <a:rPr lang="en-US" sz="6600" b="1" dirty="0">
                <a:solidFill>
                  <a:srgbClr val="FF0000"/>
                </a:solidFill>
              </a:rPr>
              <a:t>Q</a:t>
            </a:r>
            <a:r>
              <a:rPr lang="en-US" sz="6600" b="1" dirty="0"/>
              <a:t>uick Jobs</a:t>
            </a:r>
          </a:p>
        </p:txBody>
      </p:sp>
      <p:sp>
        <p:nvSpPr>
          <p:cNvPr id="23" name="Arrow: Right 22"/>
          <p:cNvSpPr/>
          <p:nvPr/>
        </p:nvSpPr>
        <p:spPr>
          <a:xfrm rot="5400000">
            <a:off x="24897046" y="13628640"/>
            <a:ext cx="8919917" cy="432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27186559" y="10424160"/>
            <a:ext cx="1096272" cy="1403230"/>
          </a:xfrm>
          <a:prstGeom prst="rect">
            <a:avLst/>
          </a:prstGeom>
        </p:spPr>
      </p:pic>
      <p:pic>
        <p:nvPicPr>
          <p:cNvPr id="19" name="Picture 18"/>
          <p:cNvPicPr>
            <a:picLocks noChangeAspect="1"/>
          </p:cNvPicPr>
          <p:nvPr/>
        </p:nvPicPr>
        <p:blipFill>
          <a:blip r:embed="rId2"/>
          <a:stretch>
            <a:fillRect/>
          </a:stretch>
        </p:blipFill>
        <p:spPr>
          <a:xfrm>
            <a:off x="27186559" y="7981477"/>
            <a:ext cx="1096272" cy="1403230"/>
          </a:xfrm>
          <a:prstGeom prst="rect">
            <a:avLst/>
          </a:prstGeom>
        </p:spPr>
      </p:pic>
      <p:sp>
        <p:nvSpPr>
          <p:cNvPr id="20" name="Rectangle: Rounded Corners 19"/>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1" name="Rectangle: Rounded Corners 30"/>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3" name="Rectangle: Rounded Corners 32"/>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4" name="Picture 33"/>
          <p:cNvPicPr>
            <a:picLocks noChangeAspect="1"/>
          </p:cNvPicPr>
          <p:nvPr/>
        </p:nvPicPr>
        <p:blipFill>
          <a:blip r:embed="rId3"/>
          <a:stretch>
            <a:fillRect/>
          </a:stretch>
        </p:blipFill>
        <p:spPr>
          <a:xfrm>
            <a:off x="16475827" y="121203"/>
            <a:ext cx="1181100" cy="1171575"/>
          </a:xfrm>
          <a:prstGeom prst="rect">
            <a:avLst/>
          </a:prstGeom>
        </p:spPr>
      </p:pic>
      <p:pic>
        <p:nvPicPr>
          <p:cNvPr id="35" name="Picture 34"/>
          <p:cNvPicPr>
            <a:picLocks noChangeAspect="1"/>
          </p:cNvPicPr>
          <p:nvPr/>
        </p:nvPicPr>
        <p:blipFill>
          <a:blip r:embed="rId4"/>
          <a:stretch>
            <a:fillRect/>
          </a:stretch>
        </p:blipFill>
        <p:spPr>
          <a:xfrm>
            <a:off x="9071949" y="119440"/>
            <a:ext cx="7114870" cy="1052512"/>
          </a:xfrm>
          <a:prstGeom prst="rect">
            <a:avLst/>
          </a:prstGeom>
        </p:spPr>
      </p:pic>
      <p:sp>
        <p:nvSpPr>
          <p:cNvPr id="36" name="TextBox 35"/>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7" name="Isosceles Triangle 36"/>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9" name="Rectangle: Rounded Corners 38"/>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40" name="Rectangle: Rounded Corners 39"/>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1" name="Rectangle: Rounded Corners 40"/>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9</a:t>
            </a:fld>
            <a:endParaRPr lang="en-US"/>
          </a:p>
        </p:txBody>
      </p:sp>
    </p:spTree>
    <p:extLst>
      <p:ext uri="{BB962C8B-B14F-4D97-AF65-F5344CB8AC3E}">
        <p14:creationId xmlns:p14="http://schemas.microsoft.com/office/powerpoint/2010/main" val="22716956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1015</TotalTime>
  <Words>1700</Words>
  <Application>Microsoft Office PowerPoint</Application>
  <PresentationFormat>Custom</PresentationFormat>
  <Paragraphs>462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Torres</dc:creator>
  <cp:lastModifiedBy>Brandon Torres</cp:lastModifiedBy>
  <cp:revision>96</cp:revision>
  <dcterms:created xsi:type="dcterms:W3CDTF">2017-05-16T01:38:56Z</dcterms:created>
  <dcterms:modified xsi:type="dcterms:W3CDTF">2017-06-20T00:47:38Z</dcterms:modified>
</cp:coreProperties>
</file>